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0"/>
  </p:notesMasterIdLst>
  <p:sldIdLst>
    <p:sldId id="283" r:id="rId2"/>
    <p:sldId id="404" r:id="rId3"/>
    <p:sldId id="331" r:id="rId4"/>
    <p:sldId id="326" r:id="rId5"/>
    <p:sldId id="330" r:id="rId6"/>
    <p:sldId id="288" r:id="rId7"/>
    <p:sldId id="327" r:id="rId8"/>
    <p:sldId id="328" r:id="rId9"/>
    <p:sldId id="333" r:id="rId10"/>
    <p:sldId id="329" r:id="rId11"/>
    <p:sldId id="335" r:id="rId12"/>
    <p:sldId id="336" r:id="rId13"/>
    <p:sldId id="356" r:id="rId14"/>
    <p:sldId id="339" r:id="rId15"/>
    <p:sldId id="340" r:id="rId16"/>
    <p:sldId id="341" r:id="rId17"/>
    <p:sldId id="342" r:id="rId18"/>
    <p:sldId id="343" r:id="rId19"/>
    <p:sldId id="344" r:id="rId20"/>
    <p:sldId id="345" r:id="rId21"/>
    <p:sldId id="346" r:id="rId22"/>
    <p:sldId id="347" r:id="rId23"/>
    <p:sldId id="348" r:id="rId24"/>
    <p:sldId id="349" r:id="rId25"/>
    <p:sldId id="350" r:id="rId26"/>
    <p:sldId id="363" r:id="rId27"/>
    <p:sldId id="364" r:id="rId28"/>
    <p:sldId id="365" r:id="rId29"/>
    <p:sldId id="362" r:id="rId30"/>
    <p:sldId id="355" r:id="rId31"/>
    <p:sldId id="408" r:id="rId32"/>
    <p:sldId id="371" r:id="rId33"/>
    <p:sldId id="359" r:id="rId34"/>
    <p:sldId id="361" r:id="rId35"/>
    <p:sldId id="372" r:id="rId36"/>
    <p:sldId id="370" r:id="rId37"/>
    <p:sldId id="373" r:id="rId38"/>
    <p:sldId id="374" r:id="rId39"/>
    <p:sldId id="379" r:id="rId40"/>
    <p:sldId id="375" r:id="rId41"/>
    <p:sldId id="376" r:id="rId42"/>
    <p:sldId id="378" r:id="rId43"/>
    <p:sldId id="377" r:id="rId44"/>
    <p:sldId id="383" r:id="rId45"/>
    <p:sldId id="382" r:id="rId46"/>
    <p:sldId id="384" r:id="rId47"/>
    <p:sldId id="385" r:id="rId48"/>
    <p:sldId id="386" r:id="rId49"/>
    <p:sldId id="387" r:id="rId50"/>
    <p:sldId id="388" r:id="rId51"/>
    <p:sldId id="390" r:id="rId52"/>
    <p:sldId id="391" r:id="rId53"/>
    <p:sldId id="393" r:id="rId54"/>
    <p:sldId id="394" r:id="rId55"/>
    <p:sldId id="396" r:id="rId56"/>
    <p:sldId id="397" r:id="rId57"/>
    <p:sldId id="398" r:id="rId58"/>
    <p:sldId id="407" r:id="rId59"/>
    <p:sldId id="400" r:id="rId60"/>
    <p:sldId id="401" r:id="rId61"/>
    <p:sldId id="402" r:id="rId62"/>
    <p:sldId id="332" r:id="rId63"/>
    <p:sldId id="367" r:id="rId64"/>
    <p:sldId id="368" r:id="rId65"/>
    <p:sldId id="369" r:id="rId66"/>
    <p:sldId id="395" r:id="rId67"/>
    <p:sldId id="403" r:id="rId68"/>
    <p:sldId id="380" r:id="rId69"/>
  </p:sldIdLst>
  <p:sldSz cx="12192000" cy="6858000"/>
  <p:notesSz cx="6858000" cy="9144000"/>
  <p:embeddedFontLst>
    <p:embeddedFont>
      <p:font typeface="Wingdings 3" panose="05040102010807070707" pitchFamily="18" charset="2"/>
      <p:regular r:id="rId71"/>
    </p:embeddedFont>
    <p:embeddedFont>
      <p:font typeface="Roboto Condensed Bold" panose="02000000000000000000" pitchFamily="2" charset="0"/>
      <p:bold r:id="rId72"/>
    </p:embeddedFont>
    <p:embeddedFont>
      <p:font typeface="Wingdings 2" panose="05020102010507070707" pitchFamily="18" charset="2"/>
      <p:regular r:id="rId73"/>
    </p:embeddedFont>
    <p:embeddedFont>
      <p:font typeface="Roboto Condensed Light" panose="02000000000000000000" pitchFamily="2" charset="0"/>
      <p:regular r:id="rId74"/>
      <p:italic r:id="rId75"/>
    </p:embeddedFont>
    <p:embeddedFont>
      <p:font typeface="Montserrat Black" panose="020B0604020202020204" charset="0"/>
      <p:bold r:id="rId76"/>
      <p:boldItalic r:id="rId77"/>
    </p:embeddedFont>
    <p:embeddedFont>
      <p:font typeface="Segoe UI Black" panose="020B0A02040204020203" pitchFamily="34" charset="0"/>
      <p:bold r:id="rId78"/>
      <p:boldItalic r:id="rId79"/>
    </p:embeddedFont>
    <p:embeddedFont>
      <p:font typeface="Calibri" panose="020F0502020204030204" pitchFamily="34" charset="0"/>
      <p:regular r:id="rId80"/>
      <p:bold r:id="rId81"/>
      <p:italic r:id="rId82"/>
      <p:boldItalic r:id="rId83"/>
    </p:embeddedFont>
    <p:embeddedFont>
      <p:font typeface="Roboto Condensed" panose="02000000000000000000" pitchFamily="2" charset="0"/>
      <p:regular r:id="rId84"/>
      <p:bold r:id="rId85"/>
      <p:italic r:id="rId86"/>
      <p:boldItalic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VH3ooM+V9bF5bnknimTlow==" hashData="UA1cR9ro+pxp2ZWd77Ji+hYf+cLHuti2lc8YfR5imo7OcsvwAQyOR2ThZ95yrnF7Jj8Sn6MGmM7/1DRW6xXJm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ABF4"/>
    <a:srgbClr val="12137F"/>
    <a:srgbClr val="CA2794"/>
    <a:srgbClr val="FFE8FF"/>
    <a:srgbClr val="FFFFFF"/>
    <a:srgbClr val="81B5BF"/>
    <a:srgbClr val="026671"/>
    <a:srgbClr val="00CD97"/>
    <a:srgbClr val="00ACBA"/>
    <a:srgbClr val="0181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0" autoAdjust="0"/>
    <p:restoredTop sz="94660"/>
  </p:normalViewPr>
  <p:slideViewPr>
    <p:cSldViewPr snapToGrid="0">
      <p:cViewPr varScale="1">
        <p:scale>
          <a:sx n="83" d="100"/>
          <a:sy n="83" d="100"/>
        </p:scale>
        <p:origin x="8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6/8/2025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14.png"/><Relationship Id="rId9" Type="http://schemas.openxmlformats.org/officeDocument/2006/relationships/image" Target="../media/image15.jpeg"/></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png"/><Relationship Id="rId4" Type="http://schemas.microsoft.com/office/2007/relationships/hdphoto" Target="../media/hdphoto3.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9572" r="20175"/>
          <a:stretch/>
        </p:blipFill>
        <p:spPr>
          <a:xfrm>
            <a:off x="8088407" y="1966937"/>
            <a:ext cx="3609975" cy="1893782"/>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Project Management Tools (PMT)</a:t>
            </a:r>
          </a:p>
          <a:p>
            <a:pPr lvl="0"/>
            <a:r>
              <a:rPr lang="en-US" dirty="0"/>
              <a:t>2305CS322</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lete Blanck">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93118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omplete Blanck">
    <p:bg>
      <p:bgPr>
        <a:solidFill>
          <a:schemeClr val="bg2">
            <a:lumMod val="50000"/>
          </a:schemeClr>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A2C4898-9F70-B83C-2C7D-021903A3FE08}"/>
              </a:ext>
            </a:extLst>
          </p:cNvPr>
          <p:cNvSpPr>
            <a:spLocks noGrp="1"/>
          </p:cNvSpPr>
          <p:nvPr>
            <p:ph idx="1"/>
          </p:nvPr>
        </p:nvSpPr>
        <p:spPr>
          <a:xfrm>
            <a:off x="131179" y="633717"/>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58958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65C24A8B-C009-4A74-9481-67BB67CA49B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0888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a16="http://schemas.microsoft.com/office/drawing/2014/main" id="{8DCFBA18-DBB7-4232-9BDC-C0D95AE93AF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6457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5E75AD4F-9BB9-4005-AB78-4A6D388A4CD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85033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4964C355-848F-46E4-BB2A-EA2EE69FEBA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036D56FE-CA91-4481-9096-27448303AC2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A561853C-B15A-4153-A982-7E7EB1213BC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B976521A-C815-4A64-A047-CE405ED0E59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IT Software Project Management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1018DFAF-9B15-4199-9C36-C730A2CE6C5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5" name="Picture 34">
            <a:extLst>
              <a:ext uri="{FF2B5EF4-FFF2-40B4-BE49-F238E27FC236}">
                <a16:creationId xmlns:a16="http://schemas.microsoft.com/office/drawing/2014/main" id="{744A518A-BE68-4048-BDCB-77578CB5723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C248CBD5-99BA-4017-857A-5ED400F4365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
            <a:extLst>
              <a:ext uri="{FF2B5EF4-FFF2-40B4-BE49-F238E27FC236}">
                <a16:creationId xmlns:a16="http://schemas.microsoft.com/office/drawing/2014/main" id="{928E6281-669B-7AC4-4D95-D8B8D4ACABDC}"/>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5" name="Footer Placeholder 2">
            <a:extLst>
              <a:ext uri="{FF2B5EF4-FFF2-40B4-BE49-F238E27FC236}">
                <a16:creationId xmlns:a16="http://schemas.microsoft.com/office/drawing/2014/main" id="{9B680FDF-6E71-206C-C640-51F02D14BD05}"/>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IT Software Project Management</a:t>
            </a: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
            <a:extLst>
              <a:ext uri="{FF2B5EF4-FFF2-40B4-BE49-F238E27FC236}">
                <a16:creationId xmlns:a16="http://schemas.microsoft.com/office/drawing/2014/main" id="{DB695039-8E0C-D5BF-A7FD-D1100F8CEC7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5" name="Footer Placeholder 2">
            <a:extLst>
              <a:ext uri="{FF2B5EF4-FFF2-40B4-BE49-F238E27FC236}">
                <a16:creationId xmlns:a16="http://schemas.microsoft.com/office/drawing/2014/main" id="{1DE80655-06E0-0371-B70E-9257772F3DAD}"/>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IT Software Project Management</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8E494272-6D23-F90B-35B1-1107C1FBD05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3" name="Footer Placeholder 2">
            <a:extLst>
              <a:ext uri="{FF2B5EF4-FFF2-40B4-BE49-F238E27FC236}">
                <a16:creationId xmlns:a16="http://schemas.microsoft.com/office/drawing/2014/main" id="{C8F4C708-4E13-BCE2-20D3-FDAEE07BFA07}"/>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IT Software Project Management</a:t>
            </a: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95443020-B68E-BE71-8305-C89D21D9290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3" name="Footer Placeholder 2">
            <a:extLst>
              <a:ext uri="{FF2B5EF4-FFF2-40B4-BE49-F238E27FC236}">
                <a16:creationId xmlns:a16="http://schemas.microsoft.com/office/drawing/2014/main" id="{DC69E278-00AD-0DEC-59F7-4152A80A6CF6}"/>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IT Software Project Management</a:t>
            </a:r>
          </a:p>
        </p:txBody>
      </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1480EFA-A74F-6190-150F-13D1C9715217}"/>
              </a:ext>
            </a:extLst>
          </p:cNvPr>
          <p:cNvCxnSpPr>
            <a:cxnSpLocks/>
            <a:endCxn id="5" idx="0"/>
          </p:cNvCxnSpPr>
          <p:nvPr userDrawn="1"/>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94744D4-80A3-38C2-76CE-55B4AA3B53D3}"/>
              </a:ext>
            </a:extLst>
          </p:cNvPr>
          <p:cNvSpPr/>
          <p:nvPr userDrawn="1"/>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cxnSp>
        <p:nvCxnSpPr>
          <p:cNvPr id="6" name="Straight Connector 5">
            <a:extLst>
              <a:ext uri="{FF2B5EF4-FFF2-40B4-BE49-F238E27FC236}">
                <a16:creationId xmlns:a16="http://schemas.microsoft.com/office/drawing/2014/main" id="{C2A31F83-2CF5-F0DA-A21E-1C511439E596}"/>
              </a:ext>
            </a:extLst>
          </p:cNvPr>
          <p:cNvCxnSpPr>
            <a:cxnSpLocks/>
          </p:cNvCxnSpPr>
          <p:nvPr userDrawn="1"/>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32D4670-C3E4-A336-9031-3F4618AE6E19}"/>
              </a:ext>
            </a:extLst>
          </p:cNvPr>
          <p:cNvCxnSpPr>
            <a:cxnSpLocks/>
          </p:cNvCxnSpPr>
          <p:nvPr userDrawn="1"/>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472814-3492-1CFB-9716-AFFE70943C30}"/>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0" name="Picture 9">
            <a:extLst>
              <a:ext uri="{FF2B5EF4-FFF2-40B4-BE49-F238E27FC236}">
                <a16:creationId xmlns:a16="http://schemas.microsoft.com/office/drawing/2014/main" id="{1E3680C6-F4AA-F6EB-E1F3-9E40EBE83C01}"/>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11" name="Picture 10">
            <a:extLst>
              <a:ext uri="{FF2B5EF4-FFF2-40B4-BE49-F238E27FC236}">
                <a16:creationId xmlns:a16="http://schemas.microsoft.com/office/drawing/2014/main" id="{85929C6A-2BB3-3B00-512D-677425D9116B}"/>
              </a:ext>
            </a:extLst>
          </p:cNvPr>
          <p:cNvPicPr>
            <a:picLocks noChangeAspect="1"/>
          </p:cNvPicPr>
          <p:nvPr userDrawn="1"/>
        </p:nvPicPr>
        <p:blipFill>
          <a:blip r:embed="rId5" cstate="hqprint">
            <a:extLst>
              <a:ext uri="{28A0092B-C50C-407E-A947-70E740481C1C}">
                <a14:useLocalDpi xmlns:a14="http://schemas.microsoft.com/office/drawing/2010/main" val="0"/>
              </a:ext>
            </a:extLst>
          </a:blip>
          <a:srcRect/>
          <a:stretch/>
        </p:blipFill>
        <p:spPr>
          <a:xfrm>
            <a:off x="10169807" y="5998406"/>
            <a:ext cx="1778000" cy="540582"/>
          </a:xfrm>
          <a:prstGeom prst="rect">
            <a:avLst/>
          </a:prstGeom>
        </p:spPr>
      </p:pic>
      <p:sp>
        <p:nvSpPr>
          <p:cNvPr id="12" name="Freeform 17">
            <a:extLst>
              <a:ext uri="{FF2B5EF4-FFF2-40B4-BE49-F238E27FC236}">
                <a16:creationId xmlns:a16="http://schemas.microsoft.com/office/drawing/2014/main" id="{6B41B8FF-2675-5433-9D96-E5A1BA4EAFAF}"/>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231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mplete Blanc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87266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6/8/2025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73" r:id="rId8"/>
    <p:sldLayoutId id="2147483692" r:id="rId9"/>
    <p:sldLayoutId id="2147483693" r:id="rId10"/>
    <p:sldLayoutId id="2147483694" r:id="rId11"/>
    <p:sldLayoutId id="2147483691" r:id="rId12"/>
    <p:sldLayoutId id="2147483674" r:id="rId13"/>
    <p:sldLayoutId id="2147483676" r:id="rId14"/>
    <p:sldLayoutId id="2147483677" r:id="rId15"/>
    <p:sldLayoutId id="2147483678" r:id="rId16"/>
    <p:sldLayoutId id="2147483679" r:id="rId17"/>
    <p:sldLayoutId id="2147483681" r:id="rId18"/>
    <p:sldLayoutId id="2147483683" r:id="rId19"/>
    <p:sldLayoutId id="2147483682" r:id="rId20"/>
    <p:sldLayoutId id="2147483684" r:id="rId21"/>
    <p:sldLayoutId id="2147483685" r:id="rId22"/>
    <p:sldLayoutId id="2147483686"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33.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34.png"/><Relationship Id="rId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35.png"/><Relationship Id="rId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3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36.png"/><Relationship Id="rId5" Type="http://schemas.openxmlformats.org/officeDocument/2006/relationships/image" Target="../media/image42.png"/><Relationship Id="rId10" Type="http://schemas.openxmlformats.org/officeDocument/2006/relationships/image" Target="../media/image35.png"/><Relationship Id="rId4" Type="http://schemas.openxmlformats.org/officeDocument/2006/relationships/image" Target="../media/image39.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2.png"/><Relationship Id="rId7"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40.pn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0.png"/><Relationship Id="rId7"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41.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www.business-standard.com/industry/news/it-spending-in-india-to-grow-at-9-9-to-cross-59-billion-by-2027-idc-124031401226_1.html"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hyperlink" Target="https://youtu.be/PznJqxon4zE?si=K236c6WhFlhS3s6a"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Unit-1</a:t>
            </a:r>
            <a:r>
              <a:rPr lang="en-US" dirty="0"/>
              <a:t> </a:t>
            </a:r>
            <a:br>
              <a:rPr lang="en-US" dirty="0"/>
            </a:br>
            <a:r>
              <a:rPr lang="en-US" dirty="0"/>
              <a:t>Introduction </a:t>
            </a:r>
            <a:r>
              <a:rPr lang="en-US" b="0" dirty="0"/>
              <a:t>to</a:t>
            </a:r>
            <a:r>
              <a:rPr lang="en-US" dirty="0"/>
              <a:t> IT Software Project Management</a:t>
            </a: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mayur.padia@darshan.ac.in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99255 15118</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Mayur Padia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Project Management Tools</a:t>
            </a:r>
            <a:r>
              <a:rPr lang="en-US" dirty="0"/>
              <a:t> </a:t>
            </a:r>
            <a:r>
              <a:rPr lang="en-US" dirty="0">
                <a:latin typeface="Roboto Condensed Light" panose="02000000000000000000" pitchFamily="2" charset="0"/>
                <a:ea typeface="Roboto Condensed Light" panose="02000000000000000000" pitchFamily="2" charset="0"/>
              </a:rPr>
              <a:t>(PMT)</a:t>
            </a:r>
          </a:p>
          <a:p>
            <a:r>
              <a:rPr lang="en-US" dirty="0">
                <a:latin typeface="Roboto Condensed Light" panose="02000000000000000000" pitchFamily="2" charset="0"/>
                <a:ea typeface="Roboto Condensed Light" panose="02000000000000000000" pitchFamily="2" charset="0"/>
              </a:rPr>
              <a:t>2305CS322</a:t>
            </a:r>
          </a:p>
        </p:txBody>
      </p:sp>
      <p:pic>
        <p:nvPicPr>
          <p:cNvPr id="24" name="Picture Placeholder 23">
            <a:extLst>
              <a:ext uri="{FF2B5EF4-FFF2-40B4-BE49-F238E27FC236}">
                <a16:creationId xmlns:a16="http://schemas.microsoft.com/office/drawing/2014/main" id="{4FC20EE9-4DB6-49AC-8191-5DB6BA1966B1}"/>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a:stretch/>
        </p:blipFill>
        <p:spPr/>
      </p:pic>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61001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Project Constraints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r>
              <a:rPr lang="en-US" dirty="0"/>
              <a:t>Every project is </a:t>
            </a:r>
            <a:r>
              <a:rPr lang="en-US" b="1" dirty="0">
                <a:solidFill>
                  <a:schemeClr val="accent6"/>
                </a:solidFill>
              </a:rPr>
              <a:t>constrained</a:t>
            </a:r>
            <a:r>
              <a:rPr lang="en-US" dirty="0"/>
              <a:t> in different ways, often by its </a:t>
            </a:r>
            <a:r>
              <a:rPr lang="en-US" b="1" dirty="0">
                <a:solidFill>
                  <a:schemeClr val="tx2"/>
                </a:solidFill>
              </a:rPr>
              <a:t>scope</a:t>
            </a:r>
            <a:r>
              <a:rPr lang="en-US" dirty="0"/>
              <a:t>, </a:t>
            </a:r>
            <a:r>
              <a:rPr lang="en-US" b="1" dirty="0">
                <a:solidFill>
                  <a:schemeClr val="tx2"/>
                </a:solidFill>
              </a:rPr>
              <a:t>time</a:t>
            </a:r>
            <a:r>
              <a:rPr lang="en-US" dirty="0"/>
              <a:t>, and </a:t>
            </a:r>
            <a:r>
              <a:rPr lang="en-US" b="1" dirty="0">
                <a:solidFill>
                  <a:schemeClr val="tx2"/>
                </a:solidFill>
              </a:rPr>
              <a:t>cost </a:t>
            </a:r>
            <a:r>
              <a:rPr lang="en-US" dirty="0"/>
              <a:t>goals. </a:t>
            </a:r>
          </a:p>
          <a:p>
            <a:r>
              <a:rPr lang="en-US" dirty="0"/>
              <a:t>These limitations are sometimes referred to in project management as the </a:t>
            </a:r>
            <a:r>
              <a:rPr lang="en-US" b="1" dirty="0"/>
              <a:t>triple</a:t>
            </a:r>
            <a:r>
              <a:rPr lang="en-US" dirty="0"/>
              <a:t> constraint. </a:t>
            </a:r>
          </a:p>
          <a:p>
            <a:r>
              <a:rPr lang="en-US" dirty="0"/>
              <a:t>To create a successful project, a project manager must consider scope, time, and cost and balance these three often-competing goals.</a:t>
            </a:r>
          </a:p>
          <a:p>
            <a:pPr marL="0" indent="0">
              <a:buNone/>
            </a:pPr>
            <a:endParaRPr lang="en-US" dirty="0"/>
          </a:p>
          <a:p>
            <a:endParaRPr lang="en-US" dirty="0"/>
          </a:p>
        </p:txBody>
      </p:sp>
      <p:graphicFrame>
        <p:nvGraphicFramePr>
          <p:cNvPr id="8" name="Table 7">
            <a:extLst>
              <a:ext uri="{FF2B5EF4-FFF2-40B4-BE49-F238E27FC236}">
                <a16:creationId xmlns:a16="http://schemas.microsoft.com/office/drawing/2014/main" id="{5148BC3B-C21B-FD9E-3403-C010A0328279}"/>
              </a:ext>
            </a:extLst>
          </p:cNvPr>
          <p:cNvGraphicFramePr>
            <a:graphicFrameLocks noGrp="1"/>
          </p:cNvGraphicFramePr>
          <p:nvPr>
            <p:extLst>
              <p:ext uri="{D42A27DB-BD31-4B8C-83A1-F6EECF244321}">
                <p14:modId xmlns:p14="http://schemas.microsoft.com/office/powerpoint/2010/main" val="133082401"/>
              </p:ext>
            </p:extLst>
          </p:nvPr>
        </p:nvGraphicFramePr>
        <p:xfrm>
          <a:off x="418515" y="2917046"/>
          <a:ext cx="11354970" cy="2565400"/>
        </p:xfrm>
        <a:graphic>
          <a:graphicData uri="http://schemas.openxmlformats.org/drawingml/2006/table">
            <a:tbl>
              <a:tblPr firstRow="1" bandRow="1">
                <a:tableStyleId>{BC89EF96-8CEA-46FF-86C4-4CE0E7609802}</a:tableStyleId>
              </a:tblPr>
              <a:tblGrid>
                <a:gridCol w="3784990">
                  <a:extLst>
                    <a:ext uri="{9D8B030D-6E8A-4147-A177-3AD203B41FA5}">
                      <a16:colId xmlns:a16="http://schemas.microsoft.com/office/drawing/2014/main" val="4268661374"/>
                    </a:ext>
                  </a:extLst>
                </a:gridCol>
                <a:gridCol w="3784990">
                  <a:extLst>
                    <a:ext uri="{9D8B030D-6E8A-4147-A177-3AD203B41FA5}">
                      <a16:colId xmlns:a16="http://schemas.microsoft.com/office/drawing/2014/main" val="3353436613"/>
                    </a:ext>
                  </a:extLst>
                </a:gridCol>
                <a:gridCol w="3784990">
                  <a:extLst>
                    <a:ext uri="{9D8B030D-6E8A-4147-A177-3AD203B41FA5}">
                      <a16:colId xmlns:a16="http://schemas.microsoft.com/office/drawing/2014/main" val="1433770606"/>
                    </a:ext>
                  </a:extLst>
                </a:gridCol>
              </a:tblGrid>
              <a:tr h="370840">
                <a:tc>
                  <a:txBody>
                    <a:bodyPr/>
                    <a:lstStyle/>
                    <a:p>
                      <a:r>
                        <a:rPr lang="en-IN" dirty="0"/>
                        <a:t>Scope</a:t>
                      </a:r>
                    </a:p>
                  </a:txBody>
                  <a:tcPr/>
                </a:tc>
                <a:tc>
                  <a:txBody>
                    <a:bodyPr/>
                    <a:lstStyle/>
                    <a:p>
                      <a:r>
                        <a:rPr lang="en-IN" dirty="0"/>
                        <a:t>Time</a:t>
                      </a:r>
                    </a:p>
                  </a:txBody>
                  <a:tcPr/>
                </a:tc>
                <a:tc>
                  <a:txBody>
                    <a:bodyPr/>
                    <a:lstStyle/>
                    <a:p>
                      <a:r>
                        <a:rPr lang="en-IN" dirty="0"/>
                        <a:t>Cost</a:t>
                      </a:r>
                    </a:p>
                  </a:txBody>
                  <a:tcPr/>
                </a:tc>
                <a:extLst>
                  <a:ext uri="{0D108BD9-81ED-4DB2-BD59-A6C34878D82A}">
                    <a16:rowId xmlns:a16="http://schemas.microsoft.com/office/drawing/2014/main" val="378807649"/>
                  </a:ext>
                </a:extLst>
              </a:tr>
              <a:tr h="370840">
                <a:tc>
                  <a:txBody>
                    <a:bodyPr/>
                    <a:lstStyle/>
                    <a:p>
                      <a:r>
                        <a:rPr lang="en-US" dirty="0"/>
                        <a:t>What work will be done as part of the project? </a:t>
                      </a:r>
                      <a:endParaRPr lang="en-IN" dirty="0"/>
                    </a:p>
                  </a:txBody>
                  <a:tcPr/>
                </a:tc>
                <a:tc>
                  <a:txBody>
                    <a:bodyPr/>
                    <a:lstStyle/>
                    <a:p>
                      <a:r>
                        <a:rPr lang="en-US" dirty="0"/>
                        <a:t>How long should it take to complete the project?</a:t>
                      </a:r>
                      <a:endParaRPr lang="en-IN" dirty="0"/>
                    </a:p>
                  </a:txBody>
                  <a:tcPr/>
                </a:tc>
                <a:tc>
                  <a:txBody>
                    <a:bodyPr/>
                    <a:lstStyle/>
                    <a:p>
                      <a:r>
                        <a:rPr lang="en-US" dirty="0"/>
                        <a:t>What should it cost to complete the project?</a:t>
                      </a:r>
                      <a:endParaRPr lang="en-IN" dirty="0"/>
                    </a:p>
                  </a:txBody>
                  <a:tcPr/>
                </a:tc>
                <a:extLst>
                  <a:ext uri="{0D108BD9-81ED-4DB2-BD59-A6C34878D82A}">
                    <a16:rowId xmlns:a16="http://schemas.microsoft.com/office/drawing/2014/main" val="1499183877"/>
                  </a:ext>
                </a:extLst>
              </a:tr>
              <a:tr h="370840">
                <a:tc>
                  <a:txBody>
                    <a:bodyPr/>
                    <a:lstStyle/>
                    <a:p>
                      <a:r>
                        <a:rPr lang="en-US" dirty="0"/>
                        <a:t>What unique product, service, or result does the customer or sponsor expect from the project?</a:t>
                      </a:r>
                      <a:endParaRPr lang="en-IN" dirty="0"/>
                    </a:p>
                  </a:txBody>
                  <a:tcPr/>
                </a:tc>
                <a:tc>
                  <a:txBody>
                    <a:bodyPr/>
                    <a:lstStyle/>
                    <a:p>
                      <a:r>
                        <a:rPr lang="en-US" dirty="0"/>
                        <a:t>What is the project’s schedule? How will the team track actual schedule performance?</a:t>
                      </a:r>
                      <a:endParaRPr lang="en-IN" dirty="0"/>
                    </a:p>
                  </a:txBody>
                  <a:tcPr/>
                </a:tc>
                <a:tc>
                  <a:txBody>
                    <a:bodyPr/>
                    <a:lstStyle/>
                    <a:p>
                      <a:r>
                        <a:rPr lang="en-US" dirty="0"/>
                        <a:t>What is the project’s budget? How will costs be tracked?</a:t>
                      </a:r>
                      <a:endParaRPr lang="en-IN" dirty="0"/>
                    </a:p>
                  </a:txBody>
                  <a:tcPr/>
                </a:tc>
                <a:extLst>
                  <a:ext uri="{0D108BD9-81ED-4DB2-BD59-A6C34878D82A}">
                    <a16:rowId xmlns:a16="http://schemas.microsoft.com/office/drawing/2014/main" val="3580331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the scope be verified?</a:t>
                      </a:r>
                      <a:endParaRPr lang="en-IN" dirty="0"/>
                    </a:p>
                  </a:txBody>
                  <a:tcPr/>
                </a:tc>
                <a:tc>
                  <a:txBody>
                    <a:bodyPr/>
                    <a:lstStyle/>
                    <a:p>
                      <a:r>
                        <a:rPr lang="en-US" dirty="0"/>
                        <a:t>Who can approve changes to the schedule?</a:t>
                      </a:r>
                      <a:endParaRPr lang="en-IN" dirty="0"/>
                    </a:p>
                  </a:txBody>
                  <a:tcPr/>
                </a:tc>
                <a:tc>
                  <a:txBody>
                    <a:bodyPr/>
                    <a:lstStyle/>
                    <a:p>
                      <a:r>
                        <a:rPr lang="en-US" dirty="0"/>
                        <a:t>Who can authorize changes to the budget?</a:t>
                      </a:r>
                      <a:endParaRPr lang="en-IN" dirty="0"/>
                    </a:p>
                  </a:txBody>
                  <a:tcPr/>
                </a:tc>
                <a:extLst>
                  <a:ext uri="{0D108BD9-81ED-4DB2-BD59-A6C34878D82A}">
                    <a16:rowId xmlns:a16="http://schemas.microsoft.com/office/drawing/2014/main" val="89158126"/>
                  </a:ext>
                </a:extLst>
              </a:tr>
            </a:tbl>
          </a:graphicData>
        </a:graphic>
      </p:graphicFrame>
    </p:spTree>
    <p:extLst>
      <p:ext uri="{BB962C8B-B14F-4D97-AF65-F5344CB8AC3E}">
        <p14:creationId xmlns:p14="http://schemas.microsoft.com/office/powerpoint/2010/main" val="16747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ABCDEAC-C0B4-487E-B035-B0FAF219557E}"/>
              </a:ext>
            </a:extLst>
          </p:cNvPr>
          <p:cNvGrpSpPr/>
          <p:nvPr/>
        </p:nvGrpSpPr>
        <p:grpSpPr>
          <a:xfrm>
            <a:off x="3203379" y="4642861"/>
            <a:ext cx="1060315" cy="1468634"/>
            <a:chOff x="3203379" y="4642861"/>
            <a:chExt cx="1060315" cy="1468634"/>
          </a:xfrm>
        </p:grpSpPr>
        <p:sp>
          <p:nvSpPr>
            <p:cNvPr id="14" name="Oval 13">
              <a:extLst>
                <a:ext uri="{FF2B5EF4-FFF2-40B4-BE49-F238E27FC236}">
                  <a16:creationId xmlns:a16="http://schemas.microsoft.com/office/drawing/2014/main" id="{5CCC9D19-E0B1-E940-DA6D-90FA07EE6DAD}"/>
                </a:ext>
              </a:extLst>
            </p:cNvPr>
            <p:cNvSpPr/>
            <p:nvPr/>
          </p:nvSpPr>
          <p:spPr>
            <a:xfrm>
              <a:off x="3203379" y="4642861"/>
              <a:ext cx="1060315" cy="1060315"/>
            </a:xfrm>
            <a:prstGeom prst="ellipse">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41504DC-C87A-B512-89F1-3B82269FF79F}"/>
                </a:ext>
              </a:extLst>
            </p:cNvPr>
            <p:cNvSpPr txBox="1"/>
            <p:nvPr/>
          </p:nvSpPr>
          <p:spPr>
            <a:xfrm>
              <a:off x="3438423" y="5803718"/>
              <a:ext cx="590226" cy="307777"/>
            </a:xfrm>
            <a:prstGeom prst="rect">
              <a:avLst/>
            </a:prstGeom>
            <a:noFill/>
          </p:spPr>
          <p:txBody>
            <a:bodyPr wrap="none" rtlCol="0">
              <a:spAutoFit/>
            </a:bodyPr>
            <a:lstStyle/>
            <a:p>
              <a:pPr algn="ctr"/>
              <a:r>
                <a:rPr lang="en-IN" sz="1400" b="1" dirty="0"/>
                <a:t>COST</a:t>
              </a:r>
            </a:p>
          </p:txBody>
        </p:sp>
      </p:grpSp>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Project Constraints</a:t>
            </a:r>
          </a:p>
        </p:txBody>
      </p:sp>
      <p:pic>
        <p:nvPicPr>
          <p:cNvPr id="7" name="Content Placeholder 6">
            <a:extLst>
              <a:ext uri="{FF2B5EF4-FFF2-40B4-BE49-F238E27FC236}">
                <a16:creationId xmlns:a16="http://schemas.microsoft.com/office/drawing/2014/main" id="{5728AB73-ADFE-9242-BF29-924608A9D2C5}"/>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420584" y="4860066"/>
            <a:ext cx="625905" cy="625905"/>
          </a:xfrm>
        </p:spPr>
      </p:pic>
      <p:cxnSp>
        <p:nvCxnSpPr>
          <p:cNvPr id="22" name="Straight Connector 21">
            <a:extLst>
              <a:ext uri="{FF2B5EF4-FFF2-40B4-BE49-F238E27FC236}">
                <a16:creationId xmlns:a16="http://schemas.microsoft.com/office/drawing/2014/main" id="{3A6D24A5-F841-F926-8636-A412568162F4}"/>
              </a:ext>
            </a:extLst>
          </p:cNvPr>
          <p:cNvCxnSpPr>
            <a:cxnSpLocks/>
            <a:stCxn id="14" idx="6"/>
            <a:endCxn id="17" idx="2"/>
          </p:cNvCxnSpPr>
          <p:nvPr/>
        </p:nvCxnSpPr>
        <p:spPr>
          <a:xfrm flipV="1">
            <a:off x="4263694" y="5173018"/>
            <a:ext cx="3664612"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E0A2056-5DBD-BA92-9B04-E35FD146C59C}"/>
              </a:ext>
            </a:extLst>
          </p:cNvPr>
          <p:cNvCxnSpPr>
            <a:cxnSpLocks/>
            <a:stCxn id="16" idx="6"/>
            <a:endCxn id="17" idx="0"/>
          </p:cNvCxnSpPr>
          <p:nvPr/>
        </p:nvCxnSpPr>
        <p:spPr>
          <a:xfrm>
            <a:off x="6626157" y="1320250"/>
            <a:ext cx="1832307" cy="33226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F36FA6-BB85-3B3B-8B02-BE37DFFC8816}"/>
              </a:ext>
            </a:extLst>
          </p:cNvPr>
          <p:cNvCxnSpPr>
            <a:cxnSpLocks/>
            <a:stCxn id="16" idx="2"/>
            <a:endCxn id="14" idx="0"/>
          </p:cNvCxnSpPr>
          <p:nvPr/>
        </p:nvCxnSpPr>
        <p:spPr>
          <a:xfrm flipH="1">
            <a:off x="3733537" y="1320250"/>
            <a:ext cx="1832305" cy="332261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34B1F8E-37E7-F572-C63B-B1BF098B9182}"/>
              </a:ext>
            </a:extLst>
          </p:cNvPr>
          <p:cNvGrpSpPr/>
          <p:nvPr/>
        </p:nvGrpSpPr>
        <p:grpSpPr>
          <a:xfrm>
            <a:off x="5565842" y="790092"/>
            <a:ext cx="1060315" cy="1405702"/>
            <a:chOff x="5565842" y="790092"/>
            <a:chExt cx="1060315" cy="1405702"/>
          </a:xfrm>
        </p:grpSpPr>
        <p:sp>
          <p:nvSpPr>
            <p:cNvPr id="16" name="Oval 15">
              <a:extLst>
                <a:ext uri="{FF2B5EF4-FFF2-40B4-BE49-F238E27FC236}">
                  <a16:creationId xmlns:a16="http://schemas.microsoft.com/office/drawing/2014/main" id="{84F273C9-6494-4746-6B21-3F47B86419B5}"/>
                </a:ext>
              </a:extLst>
            </p:cNvPr>
            <p:cNvSpPr/>
            <p:nvPr/>
          </p:nvSpPr>
          <p:spPr>
            <a:xfrm>
              <a:off x="5565842" y="790092"/>
              <a:ext cx="1060315" cy="1060315"/>
            </a:xfrm>
            <a:prstGeom prst="ellipse">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902BB2F-7A16-404B-A5AE-B9169071B7F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57429" y="981679"/>
              <a:ext cx="677140" cy="677140"/>
            </a:xfrm>
            <a:prstGeom prst="rect">
              <a:avLst/>
            </a:prstGeom>
          </p:spPr>
        </p:pic>
        <p:sp>
          <p:nvSpPr>
            <p:cNvPr id="37" name="TextBox 36">
              <a:extLst>
                <a:ext uri="{FF2B5EF4-FFF2-40B4-BE49-F238E27FC236}">
                  <a16:creationId xmlns:a16="http://schemas.microsoft.com/office/drawing/2014/main" id="{6FFF061B-E104-D5B9-2783-02CEDA052489}"/>
                </a:ext>
              </a:extLst>
            </p:cNvPr>
            <p:cNvSpPr txBox="1"/>
            <p:nvPr/>
          </p:nvSpPr>
          <p:spPr>
            <a:xfrm>
              <a:off x="5818518" y="1888017"/>
              <a:ext cx="554960" cy="307777"/>
            </a:xfrm>
            <a:prstGeom prst="rect">
              <a:avLst/>
            </a:prstGeom>
            <a:noFill/>
          </p:spPr>
          <p:txBody>
            <a:bodyPr wrap="none" rtlCol="0">
              <a:spAutoFit/>
            </a:bodyPr>
            <a:lstStyle/>
            <a:p>
              <a:pPr algn="ctr"/>
              <a:r>
                <a:rPr lang="en-IN" sz="1400" b="1" dirty="0"/>
                <a:t>TIME</a:t>
              </a:r>
            </a:p>
          </p:txBody>
        </p:sp>
      </p:grpSp>
      <p:grpSp>
        <p:nvGrpSpPr>
          <p:cNvPr id="6" name="Group 5">
            <a:extLst>
              <a:ext uri="{FF2B5EF4-FFF2-40B4-BE49-F238E27FC236}">
                <a16:creationId xmlns:a16="http://schemas.microsoft.com/office/drawing/2014/main" id="{4BF3B6AA-AAA3-67CA-A1CC-2919F4871034}"/>
              </a:ext>
            </a:extLst>
          </p:cNvPr>
          <p:cNvGrpSpPr/>
          <p:nvPr/>
        </p:nvGrpSpPr>
        <p:grpSpPr>
          <a:xfrm>
            <a:off x="7928306" y="4642860"/>
            <a:ext cx="1060315" cy="1468635"/>
            <a:chOff x="7928306" y="4642860"/>
            <a:chExt cx="1060315" cy="1468635"/>
          </a:xfrm>
        </p:grpSpPr>
        <p:sp>
          <p:nvSpPr>
            <p:cNvPr id="17" name="Oval 16">
              <a:extLst>
                <a:ext uri="{FF2B5EF4-FFF2-40B4-BE49-F238E27FC236}">
                  <a16:creationId xmlns:a16="http://schemas.microsoft.com/office/drawing/2014/main" id="{7EE318D1-E943-31F9-5881-E3354D00FB62}"/>
                </a:ext>
              </a:extLst>
            </p:cNvPr>
            <p:cNvSpPr/>
            <p:nvPr/>
          </p:nvSpPr>
          <p:spPr>
            <a:xfrm>
              <a:off x="7928306" y="4642860"/>
              <a:ext cx="1060315" cy="1060315"/>
            </a:xfrm>
            <a:prstGeom prst="ellipse">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73EE2F8F-2D1E-A86C-8E5A-0695BDDE50D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119805" y="4834448"/>
              <a:ext cx="677319" cy="677319"/>
            </a:xfrm>
            <a:prstGeom prst="rect">
              <a:avLst/>
            </a:prstGeom>
          </p:spPr>
        </p:pic>
        <p:sp>
          <p:nvSpPr>
            <p:cNvPr id="38" name="TextBox 37">
              <a:extLst>
                <a:ext uri="{FF2B5EF4-FFF2-40B4-BE49-F238E27FC236}">
                  <a16:creationId xmlns:a16="http://schemas.microsoft.com/office/drawing/2014/main" id="{5964326E-3748-145C-58B9-FE9AABA19619}"/>
                </a:ext>
              </a:extLst>
            </p:cNvPr>
            <p:cNvSpPr txBox="1"/>
            <p:nvPr/>
          </p:nvSpPr>
          <p:spPr>
            <a:xfrm>
              <a:off x="8113924" y="5803718"/>
              <a:ext cx="683200" cy="307777"/>
            </a:xfrm>
            <a:prstGeom prst="rect">
              <a:avLst/>
            </a:prstGeom>
            <a:noFill/>
          </p:spPr>
          <p:txBody>
            <a:bodyPr wrap="none" rtlCol="0">
              <a:spAutoFit/>
            </a:bodyPr>
            <a:lstStyle/>
            <a:p>
              <a:pPr algn="ctr"/>
              <a:r>
                <a:rPr lang="en-IN" sz="1400" b="1" dirty="0"/>
                <a:t>SCOPE</a:t>
              </a:r>
            </a:p>
          </p:txBody>
        </p:sp>
      </p:grpSp>
      <p:cxnSp>
        <p:nvCxnSpPr>
          <p:cNvPr id="47" name="Straight Arrow Connector 46">
            <a:extLst>
              <a:ext uri="{FF2B5EF4-FFF2-40B4-BE49-F238E27FC236}">
                <a16:creationId xmlns:a16="http://schemas.microsoft.com/office/drawing/2014/main" id="{1AD156F5-04D0-961A-7330-4FBA5C1CAEEC}"/>
              </a:ext>
            </a:extLst>
          </p:cNvPr>
          <p:cNvCxnSpPr/>
          <p:nvPr/>
        </p:nvCxnSpPr>
        <p:spPr>
          <a:xfrm flipV="1">
            <a:off x="6094912" y="2376113"/>
            <a:ext cx="0" cy="6054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CD2B0B1-D6EC-B98E-C2E6-992F2D4DD335}"/>
              </a:ext>
            </a:extLst>
          </p:cNvPr>
          <p:cNvCxnSpPr>
            <a:cxnSpLocks/>
          </p:cNvCxnSpPr>
          <p:nvPr/>
        </p:nvCxnSpPr>
        <p:spPr>
          <a:xfrm>
            <a:off x="6687751" y="3990905"/>
            <a:ext cx="656631" cy="4753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EBE9917-7369-FE6E-E61B-B2DAE751FDD5}"/>
              </a:ext>
            </a:extLst>
          </p:cNvPr>
          <p:cNvSpPr txBox="1"/>
          <p:nvPr/>
        </p:nvSpPr>
        <p:spPr>
          <a:xfrm>
            <a:off x="8455525" y="767441"/>
            <a:ext cx="3440641" cy="1200329"/>
          </a:xfrm>
          <a:prstGeom prst="rect">
            <a:avLst/>
          </a:prstGeom>
          <a:noFill/>
        </p:spPr>
        <p:txBody>
          <a:bodyPr wrap="square" rtlCol="0">
            <a:spAutoFit/>
          </a:bodyPr>
          <a:lstStyle/>
          <a:p>
            <a:pPr algn="just"/>
            <a:r>
              <a:rPr lang="en-IN" dirty="0"/>
              <a:t>Successful project management means meeting all three goals (</a:t>
            </a:r>
            <a:r>
              <a:rPr lang="en-IN" i="1" dirty="0">
                <a:solidFill>
                  <a:schemeClr val="tx2"/>
                </a:solidFill>
              </a:rPr>
              <a:t>scope</a:t>
            </a:r>
            <a:r>
              <a:rPr lang="en-IN" dirty="0"/>
              <a:t>, </a:t>
            </a:r>
            <a:r>
              <a:rPr lang="en-IN" i="1" dirty="0">
                <a:solidFill>
                  <a:schemeClr val="tx2"/>
                </a:solidFill>
              </a:rPr>
              <a:t>time</a:t>
            </a:r>
            <a:r>
              <a:rPr lang="en-IN" i="1" dirty="0"/>
              <a:t> </a:t>
            </a:r>
            <a:r>
              <a:rPr lang="en-IN" dirty="0"/>
              <a:t>and </a:t>
            </a:r>
            <a:r>
              <a:rPr lang="en-IN" i="1" dirty="0">
                <a:solidFill>
                  <a:schemeClr val="tx2"/>
                </a:solidFill>
              </a:rPr>
              <a:t>cost</a:t>
            </a:r>
            <a:r>
              <a:rPr lang="en-IN" dirty="0"/>
              <a:t>) – and satisfying the project’s sponsor.</a:t>
            </a:r>
          </a:p>
        </p:txBody>
      </p:sp>
      <p:cxnSp>
        <p:nvCxnSpPr>
          <p:cNvPr id="63" name="Straight Arrow Connector 62">
            <a:extLst>
              <a:ext uri="{FF2B5EF4-FFF2-40B4-BE49-F238E27FC236}">
                <a16:creationId xmlns:a16="http://schemas.microsoft.com/office/drawing/2014/main" id="{2509B54D-3D04-B365-BCE0-628FE8E629C4}"/>
              </a:ext>
            </a:extLst>
          </p:cNvPr>
          <p:cNvCxnSpPr>
            <a:cxnSpLocks/>
          </p:cNvCxnSpPr>
          <p:nvPr/>
        </p:nvCxnSpPr>
        <p:spPr>
          <a:xfrm flipH="1">
            <a:off x="4798401" y="3990905"/>
            <a:ext cx="706671" cy="4753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6BCF7BC-1A65-AB53-3BD2-89430DE1D7DE}"/>
              </a:ext>
            </a:extLst>
          </p:cNvPr>
          <p:cNvGrpSpPr/>
          <p:nvPr/>
        </p:nvGrpSpPr>
        <p:grpSpPr>
          <a:xfrm>
            <a:off x="5566254" y="3103486"/>
            <a:ext cx="1946089" cy="1516699"/>
            <a:chOff x="5566254" y="3103486"/>
            <a:chExt cx="1946089" cy="1516699"/>
          </a:xfrm>
        </p:grpSpPr>
        <p:sp>
          <p:nvSpPr>
            <p:cNvPr id="15" name="Oval 14">
              <a:extLst>
                <a:ext uri="{FF2B5EF4-FFF2-40B4-BE49-F238E27FC236}">
                  <a16:creationId xmlns:a16="http://schemas.microsoft.com/office/drawing/2014/main" id="{C8575827-8A80-C3AC-4FAE-37CCF780D8E7}"/>
                </a:ext>
              </a:extLst>
            </p:cNvPr>
            <p:cNvSpPr/>
            <p:nvPr/>
          </p:nvSpPr>
          <p:spPr>
            <a:xfrm>
              <a:off x="5566254" y="3209200"/>
              <a:ext cx="1060315" cy="1060315"/>
            </a:xfrm>
            <a:prstGeom prst="ellipse">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CD10EAEA-885F-97A0-E4F2-5ED79FA5436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757753" y="3400699"/>
              <a:ext cx="677319" cy="677319"/>
            </a:xfrm>
            <a:prstGeom prst="rect">
              <a:avLst/>
            </a:prstGeom>
          </p:spPr>
        </p:pic>
        <p:sp>
          <p:nvSpPr>
            <p:cNvPr id="39" name="TextBox 38">
              <a:extLst>
                <a:ext uri="{FF2B5EF4-FFF2-40B4-BE49-F238E27FC236}">
                  <a16:creationId xmlns:a16="http://schemas.microsoft.com/office/drawing/2014/main" id="{600AB3CD-6349-955F-91E5-2586307E2AEB}"/>
                </a:ext>
              </a:extLst>
            </p:cNvPr>
            <p:cNvSpPr txBox="1"/>
            <p:nvPr/>
          </p:nvSpPr>
          <p:spPr>
            <a:xfrm>
              <a:off x="5704421" y="4312408"/>
              <a:ext cx="780983" cy="307777"/>
            </a:xfrm>
            <a:prstGeom prst="rect">
              <a:avLst/>
            </a:prstGeom>
            <a:noFill/>
          </p:spPr>
          <p:txBody>
            <a:bodyPr wrap="none" rtlCol="0">
              <a:spAutoFit/>
            </a:bodyPr>
            <a:lstStyle/>
            <a:p>
              <a:pPr algn="ctr"/>
              <a:r>
                <a:rPr lang="en-IN" sz="1400" b="1" dirty="0"/>
                <a:t>TARGET</a:t>
              </a:r>
            </a:p>
          </p:txBody>
        </p:sp>
        <p:pic>
          <p:nvPicPr>
            <p:cNvPr id="66" name="Picture 65">
              <a:extLst>
                <a:ext uri="{FF2B5EF4-FFF2-40B4-BE49-F238E27FC236}">
                  <a16:creationId xmlns:a16="http://schemas.microsoft.com/office/drawing/2014/main" id="{64A96188-21AF-70AD-50CE-690B74974DBB}"/>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6273981" y="3103486"/>
              <a:ext cx="451674" cy="451674"/>
            </a:xfrm>
            <a:prstGeom prst="rect">
              <a:avLst/>
            </a:prstGeom>
          </p:spPr>
        </p:pic>
        <p:sp>
          <p:nvSpPr>
            <p:cNvPr id="67" name="TextBox 66">
              <a:extLst>
                <a:ext uri="{FF2B5EF4-FFF2-40B4-BE49-F238E27FC236}">
                  <a16:creationId xmlns:a16="http://schemas.microsoft.com/office/drawing/2014/main" id="{AB3D2873-C29D-F137-1BDA-43FD64D88400}"/>
                </a:ext>
              </a:extLst>
            </p:cNvPr>
            <p:cNvSpPr txBox="1"/>
            <p:nvPr/>
          </p:nvSpPr>
          <p:spPr>
            <a:xfrm>
              <a:off x="6643318" y="3141488"/>
              <a:ext cx="869025" cy="307777"/>
            </a:xfrm>
            <a:prstGeom prst="rect">
              <a:avLst/>
            </a:prstGeom>
            <a:noFill/>
          </p:spPr>
          <p:txBody>
            <a:bodyPr wrap="square" rtlCol="0">
              <a:spAutoFit/>
            </a:bodyPr>
            <a:lstStyle/>
            <a:p>
              <a:pPr algn="ctr"/>
              <a:r>
                <a:rPr lang="en-IN" sz="1400" b="1" dirty="0"/>
                <a:t>QUALITY</a:t>
              </a:r>
            </a:p>
          </p:txBody>
        </p:sp>
      </p:grpSp>
      <p:sp>
        <p:nvSpPr>
          <p:cNvPr id="69" name="TextBox 68">
            <a:extLst>
              <a:ext uri="{FF2B5EF4-FFF2-40B4-BE49-F238E27FC236}">
                <a16:creationId xmlns:a16="http://schemas.microsoft.com/office/drawing/2014/main" id="{4A182B35-FF2F-3D18-AE75-41FD8E7FA53A}"/>
              </a:ext>
            </a:extLst>
          </p:cNvPr>
          <p:cNvSpPr txBox="1"/>
          <p:nvPr/>
        </p:nvSpPr>
        <p:spPr>
          <a:xfrm>
            <a:off x="3912339" y="6158404"/>
            <a:ext cx="4367323" cy="369332"/>
          </a:xfrm>
          <a:prstGeom prst="rect">
            <a:avLst/>
          </a:prstGeom>
          <a:noFill/>
        </p:spPr>
        <p:txBody>
          <a:bodyPr wrap="square">
            <a:spAutoFit/>
          </a:bodyPr>
          <a:lstStyle/>
          <a:p>
            <a:r>
              <a:rPr lang="en-IN" b="1" dirty="0">
                <a:solidFill>
                  <a:schemeClr val="accent6"/>
                </a:solidFill>
              </a:rPr>
              <a:t>Quadruple Constraint of Project Management</a:t>
            </a:r>
          </a:p>
        </p:txBody>
      </p:sp>
    </p:spTree>
    <p:extLst>
      <p:ext uri="{BB962C8B-B14F-4D97-AF65-F5344CB8AC3E}">
        <p14:creationId xmlns:p14="http://schemas.microsoft.com/office/powerpoint/2010/main" val="71349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6FC0-6F4B-EDDA-C416-7941CE048232}"/>
              </a:ext>
            </a:extLst>
          </p:cNvPr>
          <p:cNvSpPr>
            <a:spLocks noGrp="1"/>
          </p:cNvSpPr>
          <p:nvPr>
            <p:ph type="title"/>
          </p:nvPr>
        </p:nvSpPr>
        <p:spPr/>
        <p:txBody>
          <a:bodyPr/>
          <a:lstStyle/>
          <a:p>
            <a:r>
              <a:rPr lang="en-IN" dirty="0"/>
              <a:t>Project Management</a:t>
            </a:r>
          </a:p>
        </p:txBody>
      </p:sp>
      <p:sp>
        <p:nvSpPr>
          <p:cNvPr id="3" name="Content Placeholder 2">
            <a:extLst>
              <a:ext uri="{FF2B5EF4-FFF2-40B4-BE49-F238E27FC236}">
                <a16:creationId xmlns:a16="http://schemas.microsoft.com/office/drawing/2014/main" id="{04012467-8ABF-F2F5-775F-91A030C381B7}"/>
              </a:ext>
            </a:extLst>
          </p:cNvPr>
          <p:cNvSpPr>
            <a:spLocks noGrp="1"/>
          </p:cNvSpPr>
          <p:nvPr>
            <p:ph idx="1"/>
          </p:nvPr>
        </p:nvSpPr>
        <p:spPr/>
        <p:txBody>
          <a:bodyPr/>
          <a:lstStyle/>
          <a:p>
            <a:r>
              <a:rPr lang="en-US" b="1" dirty="0">
                <a:solidFill>
                  <a:schemeClr val="accent6"/>
                </a:solidFill>
              </a:rPr>
              <a:t>Project management</a:t>
            </a:r>
            <a:r>
              <a:rPr lang="en-US" dirty="0"/>
              <a:t> is the application of </a:t>
            </a:r>
            <a:r>
              <a:rPr lang="en-US" b="1" dirty="0">
                <a:solidFill>
                  <a:schemeClr val="tx2"/>
                </a:solidFill>
              </a:rPr>
              <a:t>knowledge</a:t>
            </a:r>
            <a:r>
              <a:rPr lang="en-US" dirty="0"/>
              <a:t>, </a:t>
            </a:r>
            <a:r>
              <a:rPr lang="en-US" b="1" dirty="0">
                <a:solidFill>
                  <a:schemeClr val="tx2"/>
                </a:solidFill>
              </a:rPr>
              <a:t>skills</a:t>
            </a:r>
            <a:r>
              <a:rPr lang="en-US" dirty="0"/>
              <a:t>, </a:t>
            </a:r>
            <a:r>
              <a:rPr lang="en-US" b="1" dirty="0">
                <a:solidFill>
                  <a:schemeClr val="tx2"/>
                </a:solidFill>
              </a:rPr>
              <a:t>tools</a:t>
            </a:r>
            <a:r>
              <a:rPr lang="en-US" dirty="0"/>
              <a:t>, and </a:t>
            </a:r>
            <a:r>
              <a:rPr lang="en-US" b="1" dirty="0">
                <a:solidFill>
                  <a:schemeClr val="tx2"/>
                </a:solidFill>
              </a:rPr>
              <a:t>techniques </a:t>
            </a:r>
            <a:r>
              <a:rPr lang="en-US" dirty="0"/>
              <a:t>to </a:t>
            </a:r>
            <a:r>
              <a:rPr lang="en-US" b="1" dirty="0"/>
              <a:t>project activities</a:t>
            </a:r>
            <a:r>
              <a:rPr lang="en-US" dirty="0"/>
              <a:t> to meet </a:t>
            </a:r>
            <a:r>
              <a:rPr lang="en-US" b="1" dirty="0"/>
              <a:t>project requirements</a:t>
            </a:r>
            <a:r>
              <a:rPr lang="en-US" dirty="0"/>
              <a:t>.</a:t>
            </a:r>
          </a:p>
          <a:p>
            <a:r>
              <a:rPr lang="en-US" dirty="0"/>
              <a:t>Project managers must strive to </a:t>
            </a:r>
            <a:r>
              <a:rPr lang="en-US" b="1" dirty="0"/>
              <a:t>meet</a:t>
            </a:r>
            <a:r>
              <a:rPr lang="en-US" dirty="0"/>
              <a:t> specific </a:t>
            </a:r>
            <a:r>
              <a:rPr lang="en-US" b="1" dirty="0"/>
              <a:t>scope</a:t>
            </a:r>
            <a:r>
              <a:rPr lang="en-US" dirty="0"/>
              <a:t>, </a:t>
            </a:r>
            <a:r>
              <a:rPr lang="en-US" b="1" dirty="0"/>
              <a:t>time</a:t>
            </a:r>
            <a:r>
              <a:rPr lang="en-US" dirty="0"/>
              <a:t>, </a:t>
            </a:r>
            <a:r>
              <a:rPr lang="en-US" b="1" dirty="0"/>
              <a:t>cost</a:t>
            </a:r>
            <a:r>
              <a:rPr lang="en-US" dirty="0"/>
              <a:t>, and </a:t>
            </a:r>
            <a:r>
              <a:rPr lang="en-US" b="1" dirty="0"/>
              <a:t>quality</a:t>
            </a:r>
            <a:r>
              <a:rPr lang="en-US" dirty="0"/>
              <a:t> goals of projects.</a:t>
            </a:r>
          </a:p>
          <a:p>
            <a:r>
              <a:rPr lang="en-US" dirty="0"/>
              <a:t>They must also </a:t>
            </a:r>
            <a:r>
              <a:rPr lang="en-US" b="1" dirty="0"/>
              <a:t>facilitate the entire process</a:t>
            </a:r>
            <a:r>
              <a:rPr lang="en-US" dirty="0"/>
              <a:t> to </a:t>
            </a:r>
            <a:r>
              <a:rPr lang="en-US" b="1" dirty="0">
                <a:solidFill>
                  <a:schemeClr val="tx2"/>
                </a:solidFill>
              </a:rPr>
              <a:t>meet the needs</a:t>
            </a:r>
            <a:r>
              <a:rPr lang="en-US" dirty="0"/>
              <a:t> and </a:t>
            </a:r>
            <a:r>
              <a:rPr lang="en-US" b="1" dirty="0">
                <a:solidFill>
                  <a:schemeClr val="tx2"/>
                </a:solidFill>
              </a:rPr>
              <a:t>expectations</a:t>
            </a:r>
            <a:r>
              <a:rPr lang="en-US" dirty="0"/>
              <a:t> of </a:t>
            </a:r>
            <a:r>
              <a:rPr lang="en-US" b="1" dirty="0"/>
              <a:t>people involved</a:t>
            </a:r>
            <a:r>
              <a:rPr lang="en-US" dirty="0"/>
              <a:t> in </a:t>
            </a:r>
            <a:r>
              <a:rPr lang="en-US" b="1" dirty="0"/>
              <a:t>project activities</a:t>
            </a:r>
            <a:r>
              <a:rPr lang="en-US" dirty="0"/>
              <a:t> or </a:t>
            </a:r>
            <a:r>
              <a:rPr lang="en-US" b="1" dirty="0"/>
              <a:t>affected</a:t>
            </a:r>
            <a:r>
              <a:rPr lang="en-US" dirty="0"/>
              <a:t> by them.</a:t>
            </a:r>
            <a:endParaRPr lang="en-IN" dirty="0"/>
          </a:p>
        </p:txBody>
      </p:sp>
    </p:spTree>
    <p:extLst>
      <p:ext uri="{BB962C8B-B14F-4D97-AF65-F5344CB8AC3E}">
        <p14:creationId xmlns:p14="http://schemas.microsoft.com/office/powerpoint/2010/main" val="341472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2E8EC-7B4E-6135-A81D-08185A8147FB}"/>
              </a:ext>
            </a:extLst>
          </p:cNvPr>
          <p:cNvSpPr txBox="1"/>
          <p:nvPr/>
        </p:nvSpPr>
        <p:spPr>
          <a:xfrm>
            <a:off x="44242" y="3182760"/>
            <a:ext cx="980669" cy="600164"/>
          </a:xfrm>
          <a:prstGeom prst="rect">
            <a:avLst/>
          </a:prstGeom>
          <a:solidFill>
            <a:schemeClr val="accent3">
              <a:lumMod val="60000"/>
              <a:lumOff val="40000"/>
            </a:schemeClr>
          </a:solidFill>
        </p:spPr>
        <p:txBody>
          <a:bodyPr wrap="square" rtlCol="0">
            <a:spAutoFit/>
          </a:bodyPr>
          <a:lstStyle/>
          <a:p>
            <a:pPr algn="ctr"/>
            <a:r>
              <a:rPr lang="en-IN" sz="1100" dirty="0"/>
              <a:t>Stakeholders’ need and expectations</a:t>
            </a:r>
          </a:p>
        </p:txBody>
      </p:sp>
      <p:grpSp>
        <p:nvGrpSpPr>
          <p:cNvPr id="3" name="Group 2">
            <a:extLst>
              <a:ext uri="{FF2B5EF4-FFF2-40B4-BE49-F238E27FC236}">
                <a16:creationId xmlns:a16="http://schemas.microsoft.com/office/drawing/2014/main" id="{4CABE172-0D0D-77A3-F898-5C1707BB90B0}"/>
              </a:ext>
            </a:extLst>
          </p:cNvPr>
          <p:cNvGrpSpPr/>
          <p:nvPr/>
        </p:nvGrpSpPr>
        <p:grpSpPr>
          <a:xfrm>
            <a:off x="9800212" y="1569721"/>
            <a:ext cx="1063951" cy="3588185"/>
            <a:chOff x="9759572" y="1569721"/>
            <a:chExt cx="1063951" cy="3588185"/>
          </a:xfrm>
        </p:grpSpPr>
        <p:sp>
          <p:nvSpPr>
            <p:cNvPr id="4" name="Rectangle 3">
              <a:extLst>
                <a:ext uri="{FF2B5EF4-FFF2-40B4-BE49-F238E27FC236}">
                  <a16:creationId xmlns:a16="http://schemas.microsoft.com/office/drawing/2014/main" id="{B0A7C061-7383-BCB2-9F2D-116A54C6F67F}"/>
                </a:ext>
              </a:extLst>
            </p:cNvPr>
            <p:cNvSpPr/>
            <p:nvPr/>
          </p:nvSpPr>
          <p:spPr>
            <a:xfrm>
              <a:off x="9759572" y="1569721"/>
              <a:ext cx="1063951" cy="358818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68A3005-A09C-FA3F-FDCC-A0BA943D44D0}"/>
                </a:ext>
              </a:extLst>
            </p:cNvPr>
            <p:cNvSpPr txBox="1"/>
            <p:nvPr/>
          </p:nvSpPr>
          <p:spPr>
            <a:xfrm>
              <a:off x="9759572" y="1629146"/>
              <a:ext cx="1052490" cy="523220"/>
            </a:xfrm>
            <a:prstGeom prst="rect">
              <a:avLst/>
            </a:prstGeom>
            <a:noFill/>
          </p:spPr>
          <p:txBody>
            <a:bodyPr wrap="square" rtlCol="0">
              <a:spAutoFit/>
            </a:bodyPr>
            <a:lstStyle/>
            <a:p>
              <a:pPr algn="ctr"/>
              <a:r>
                <a:rPr lang="en-IN" sz="1400" b="1" dirty="0"/>
                <a:t>Tools and Techniques</a:t>
              </a:r>
            </a:p>
          </p:txBody>
        </p:sp>
        <p:pic>
          <p:nvPicPr>
            <p:cNvPr id="6" name="Picture 5">
              <a:extLst>
                <a:ext uri="{FF2B5EF4-FFF2-40B4-BE49-F238E27FC236}">
                  <a16:creationId xmlns:a16="http://schemas.microsoft.com/office/drawing/2014/main" id="{5C251366-F0D5-92B1-1D46-A71B489228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50737" y="2230508"/>
              <a:ext cx="533208" cy="533208"/>
            </a:xfrm>
            <a:prstGeom prst="rect">
              <a:avLst/>
            </a:prstGeom>
          </p:spPr>
        </p:pic>
      </p:grpSp>
      <p:grpSp>
        <p:nvGrpSpPr>
          <p:cNvPr id="7" name="Group 6">
            <a:extLst>
              <a:ext uri="{FF2B5EF4-FFF2-40B4-BE49-F238E27FC236}">
                <a16:creationId xmlns:a16="http://schemas.microsoft.com/office/drawing/2014/main" id="{77205FDE-1E07-81DD-BEEA-F01A036B7C23}"/>
              </a:ext>
            </a:extLst>
          </p:cNvPr>
          <p:cNvGrpSpPr/>
          <p:nvPr/>
        </p:nvGrpSpPr>
        <p:grpSpPr>
          <a:xfrm>
            <a:off x="10969178" y="3018147"/>
            <a:ext cx="999042" cy="999042"/>
            <a:chOff x="11013440" y="4231434"/>
            <a:chExt cx="821702" cy="821702"/>
          </a:xfrm>
        </p:grpSpPr>
        <p:sp>
          <p:nvSpPr>
            <p:cNvPr id="8" name="Star: 8 Points 7">
              <a:extLst>
                <a:ext uri="{FF2B5EF4-FFF2-40B4-BE49-F238E27FC236}">
                  <a16:creationId xmlns:a16="http://schemas.microsoft.com/office/drawing/2014/main" id="{33310889-47DE-2C27-C516-391412DAA655}"/>
                </a:ext>
              </a:extLst>
            </p:cNvPr>
            <p:cNvSpPr/>
            <p:nvPr/>
          </p:nvSpPr>
          <p:spPr>
            <a:xfrm>
              <a:off x="11013440" y="4231434"/>
              <a:ext cx="821702" cy="821702"/>
            </a:xfrm>
            <a:prstGeom prst="star8">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sz="1000"/>
            </a:p>
          </p:txBody>
        </p:sp>
        <p:sp>
          <p:nvSpPr>
            <p:cNvPr id="9" name="TextBox 8">
              <a:extLst>
                <a:ext uri="{FF2B5EF4-FFF2-40B4-BE49-F238E27FC236}">
                  <a16:creationId xmlns:a16="http://schemas.microsoft.com/office/drawing/2014/main" id="{919FD9AE-B885-56B3-BBB5-94F575DAF44D}"/>
                </a:ext>
              </a:extLst>
            </p:cNvPr>
            <p:cNvSpPr txBox="1"/>
            <p:nvPr/>
          </p:nvSpPr>
          <p:spPr>
            <a:xfrm>
              <a:off x="11068691" y="4442230"/>
              <a:ext cx="711200" cy="379715"/>
            </a:xfrm>
            <a:prstGeom prst="rect">
              <a:avLst/>
            </a:prstGeom>
            <a:noFill/>
          </p:spPr>
          <p:txBody>
            <a:bodyPr wrap="square" rtlCol="0">
              <a:spAutoFit/>
            </a:bodyPr>
            <a:lstStyle/>
            <a:p>
              <a:pPr algn="ctr"/>
              <a:r>
                <a:rPr lang="en-IN" sz="1200" dirty="0">
                  <a:solidFill>
                    <a:schemeClr val="bg1"/>
                  </a:solidFill>
                </a:rPr>
                <a:t>Project Success</a:t>
              </a:r>
            </a:p>
          </p:txBody>
        </p:sp>
      </p:grpSp>
      <p:grpSp>
        <p:nvGrpSpPr>
          <p:cNvPr id="10" name="Group 9">
            <a:extLst>
              <a:ext uri="{FF2B5EF4-FFF2-40B4-BE49-F238E27FC236}">
                <a16:creationId xmlns:a16="http://schemas.microsoft.com/office/drawing/2014/main" id="{0CC95284-9544-8F02-DCF2-A564C0600FF9}"/>
              </a:ext>
            </a:extLst>
          </p:cNvPr>
          <p:cNvGrpSpPr/>
          <p:nvPr/>
        </p:nvGrpSpPr>
        <p:grpSpPr>
          <a:xfrm>
            <a:off x="10921915" y="1550803"/>
            <a:ext cx="1093569" cy="972491"/>
            <a:chOff x="10914657" y="3106700"/>
            <a:chExt cx="1093569" cy="972491"/>
          </a:xfrm>
        </p:grpSpPr>
        <p:pic>
          <p:nvPicPr>
            <p:cNvPr id="11" name="Picture 10">
              <a:extLst>
                <a:ext uri="{FF2B5EF4-FFF2-40B4-BE49-F238E27FC236}">
                  <a16:creationId xmlns:a16="http://schemas.microsoft.com/office/drawing/2014/main" id="{611C1BC3-2D7A-7A62-DF51-2096DB3F242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80594" y="3317496"/>
              <a:ext cx="761695" cy="761695"/>
            </a:xfrm>
            <a:prstGeom prst="rect">
              <a:avLst/>
            </a:prstGeom>
          </p:spPr>
        </p:pic>
        <p:sp>
          <p:nvSpPr>
            <p:cNvPr id="12" name="TextBox 11">
              <a:extLst>
                <a:ext uri="{FF2B5EF4-FFF2-40B4-BE49-F238E27FC236}">
                  <a16:creationId xmlns:a16="http://schemas.microsoft.com/office/drawing/2014/main" id="{71C917D9-C6C7-5555-DD66-274EE541A980}"/>
                </a:ext>
              </a:extLst>
            </p:cNvPr>
            <p:cNvSpPr txBox="1"/>
            <p:nvPr/>
          </p:nvSpPr>
          <p:spPr>
            <a:xfrm>
              <a:off x="10914657" y="3106700"/>
              <a:ext cx="1093569" cy="246221"/>
            </a:xfrm>
            <a:prstGeom prst="rect">
              <a:avLst/>
            </a:prstGeom>
            <a:noFill/>
          </p:spPr>
          <p:txBody>
            <a:bodyPr wrap="none" rtlCol="0">
              <a:spAutoFit/>
            </a:bodyPr>
            <a:lstStyle/>
            <a:p>
              <a:pPr algn="ctr"/>
              <a:r>
                <a:rPr lang="en-IN" sz="1000" b="1" dirty="0"/>
                <a:t>Portfolio Projects</a:t>
              </a:r>
            </a:p>
          </p:txBody>
        </p:sp>
      </p:grpSp>
      <p:sp>
        <p:nvSpPr>
          <p:cNvPr id="13" name="Arrow: Right 12">
            <a:extLst>
              <a:ext uri="{FF2B5EF4-FFF2-40B4-BE49-F238E27FC236}">
                <a16:creationId xmlns:a16="http://schemas.microsoft.com/office/drawing/2014/main" id="{A455D90B-CD44-BBBD-9104-903FA31CA73B}"/>
              </a:ext>
            </a:extLst>
          </p:cNvPr>
          <p:cNvSpPr/>
          <p:nvPr/>
        </p:nvSpPr>
        <p:spPr>
          <a:xfrm rot="16200000">
            <a:off x="11273923" y="2596955"/>
            <a:ext cx="389552" cy="347531"/>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331B9F3B-9FDF-FEAA-5716-5339E24C5442}"/>
              </a:ext>
            </a:extLst>
          </p:cNvPr>
          <p:cNvSpPr txBox="1"/>
          <p:nvPr/>
        </p:nvSpPr>
        <p:spPr>
          <a:xfrm>
            <a:off x="4004722" y="393937"/>
            <a:ext cx="4182555" cy="461665"/>
          </a:xfrm>
          <a:prstGeom prst="rect">
            <a:avLst/>
          </a:prstGeom>
          <a:noFill/>
        </p:spPr>
        <p:txBody>
          <a:bodyPr wrap="none" rtlCol="0">
            <a:spAutoFit/>
          </a:bodyPr>
          <a:lstStyle/>
          <a:p>
            <a:r>
              <a:rPr lang="en-IN" sz="2400" b="1" dirty="0">
                <a:solidFill>
                  <a:schemeClr val="accent6"/>
                </a:solidFill>
              </a:rPr>
              <a:t>Project Management Framework</a:t>
            </a:r>
          </a:p>
        </p:txBody>
      </p:sp>
      <p:sp>
        <p:nvSpPr>
          <p:cNvPr id="15" name="Arrow: Right 14">
            <a:extLst>
              <a:ext uri="{FF2B5EF4-FFF2-40B4-BE49-F238E27FC236}">
                <a16:creationId xmlns:a16="http://schemas.microsoft.com/office/drawing/2014/main" id="{B0CE451F-9B72-D004-56A8-BA014375BD00}"/>
              </a:ext>
            </a:extLst>
          </p:cNvPr>
          <p:cNvSpPr/>
          <p:nvPr/>
        </p:nvSpPr>
        <p:spPr>
          <a:xfrm rot="16200000">
            <a:off x="11273923" y="1129609"/>
            <a:ext cx="389552" cy="347531"/>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9C157882-14D9-8B35-C939-518DC6FAE53A}"/>
              </a:ext>
            </a:extLst>
          </p:cNvPr>
          <p:cNvGrpSpPr/>
          <p:nvPr/>
        </p:nvGrpSpPr>
        <p:grpSpPr>
          <a:xfrm>
            <a:off x="10883765" y="9840"/>
            <a:ext cx="1164101" cy="1046106"/>
            <a:chOff x="10883765" y="9840"/>
            <a:chExt cx="1164101" cy="1046106"/>
          </a:xfrm>
        </p:grpSpPr>
        <p:pic>
          <p:nvPicPr>
            <p:cNvPr id="17" name="Picture 16">
              <a:extLst>
                <a:ext uri="{FF2B5EF4-FFF2-40B4-BE49-F238E27FC236}">
                  <a16:creationId xmlns:a16="http://schemas.microsoft.com/office/drawing/2014/main" id="{E580E1E0-5BC3-0188-6A58-0042C8D4727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054964" y="234243"/>
              <a:ext cx="821703" cy="821703"/>
            </a:xfrm>
            <a:prstGeom prst="rect">
              <a:avLst/>
            </a:prstGeom>
          </p:spPr>
        </p:pic>
        <p:sp>
          <p:nvSpPr>
            <p:cNvPr id="18" name="TextBox 17">
              <a:extLst>
                <a:ext uri="{FF2B5EF4-FFF2-40B4-BE49-F238E27FC236}">
                  <a16:creationId xmlns:a16="http://schemas.microsoft.com/office/drawing/2014/main" id="{369F64FD-3D0F-A724-4F7B-15C4695CB9BA}"/>
                </a:ext>
              </a:extLst>
            </p:cNvPr>
            <p:cNvSpPr txBox="1"/>
            <p:nvPr/>
          </p:nvSpPr>
          <p:spPr>
            <a:xfrm>
              <a:off x="10883765" y="9840"/>
              <a:ext cx="1164101" cy="246221"/>
            </a:xfrm>
            <a:prstGeom prst="rect">
              <a:avLst/>
            </a:prstGeom>
            <a:noFill/>
          </p:spPr>
          <p:txBody>
            <a:bodyPr wrap="none" rtlCol="0">
              <a:spAutoFit/>
            </a:bodyPr>
            <a:lstStyle/>
            <a:p>
              <a:pPr algn="ctr"/>
              <a:r>
                <a:rPr lang="en-IN" sz="1000" b="1" dirty="0"/>
                <a:t>Enterprise Success</a:t>
              </a:r>
            </a:p>
          </p:txBody>
        </p:sp>
      </p:grpSp>
      <p:grpSp>
        <p:nvGrpSpPr>
          <p:cNvPr id="19" name="Group 18">
            <a:extLst>
              <a:ext uri="{FF2B5EF4-FFF2-40B4-BE49-F238E27FC236}">
                <a16:creationId xmlns:a16="http://schemas.microsoft.com/office/drawing/2014/main" id="{1DFAE788-7803-DE37-39F2-EDB7A54AF1E5}"/>
              </a:ext>
            </a:extLst>
          </p:cNvPr>
          <p:cNvGrpSpPr/>
          <p:nvPr/>
        </p:nvGrpSpPr>
        <p:grpSpPr>
          <a:xfrm>
            <a:off x="1095916" y="1569721"/>
            <a:ext cx="9806086" cy="3588185"/>
            <a:chOff x="1095916" y="1569721"/>
            <a:chExt cx="9806086" cy="3588185"/>
          </a:xfrm>
        </p:grpSpPr>
        <p:sp>
          <p:nvSpPr>
            <p:cNvPr id="20" name="Rectangle 19">
              <a:extLst>
                <a:ext uri="{FF2B5EF4-FFF2-40B4-BE49-F238E27FC236}">
                  <a16:creationId xmlns:a16="http://schemas.microsoft.com/office/drawing/2014/main" id="{4B21C762-81E0-4BAB-85F3-559D54694094}"/>
                </a:ext>
              </a:extLst>
            </p:cNvPr>
            <p:cNvSpPr/>
            <p:nvPr/>
          </p:nvSpPr>
          <p:spPr>
            <a:xfrm>
              <a:off x="1095916" y="1569721"/>
              <a:ext cx="8656320" cy="35881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Callout: Down Arrow 20">
              <a:extLst>
                <a:ext uri="{FF2B5EF4-FFF2-40B4-BE49-F238E27FC236}">
                  <a16:creationId xmlns:a16="http://schemas.microsoft.com/office/drawing/2014/main" id="{3B349794-3A34-DF93-7BC5-AA461B6AF99C}"/>
                </a:ext>
              </a:extLst>
            </p:cNvPr>
            <p:cNvSpPr/>
            <p:nvPr/>
          </p:nvSpPr>
          <p:spPr>
            <a:xfrm>
              <a:off x="2310036" y="2152643"/>
              <a:ext cx="1326330" cy="1031241"/>
            </a:xfrm>
            <a:prstGeom prst="downArrowCallout">
              <a:avLst>
                <a:gd name="adj1" fmla="val 25000"/>
                <a:gd name="adj2" fmla="val 25000"/>
                <a:gd name="adj3" fmla="val 25000"/>
                <a:gd name="adj4" fmla="val 4822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Scope Management</a:t>
              </a:r>
            </a:p>
          </p:txBody>
        </p:sp>
        <p:sp>
          <p:nvSpPr>
            <p:cNvPr id="22" name="Callout: Down Arrow 21">
              <a:extLst>
                <a:ext uri="{FF2B5EF4-FFF2-40B4-BE49-F238E27FC236}">
                  <a16:creationId xmlns:a16="http://schemas.microsoft.com/office/drawing/2014/main" id="{46ED4B1F-F8BA-2116-2BCA-7937C8426849}"/>
                </a:ext>
              </a:extLst>
            </p:cNvPr>
            <p:cNvSpPr/>
            <p:nvPr/>
          </p:nvSpPr>
          <p:spPr>
            <a:xfrm>
              <a:off x="4033281" y="2143349"/>
              <a:ext cx="1326330" cy="1031241"/>
            </a:xfrm>
            <a:prstGeom prst="downArrowCallout">
              <a:avLst>
                <a:gd name="adj1" fmla="val 25000"/>
                <a:gd name="adj2" fmla="val 25000"/>
                <a:gd name="adj3" fmla="val 25000"/>
                <a:gd name="adj4" fmla="val 4822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Time Management</a:t>
              </a:r>
            </a:p>
          </p:txBody>
        </p:sp>
        <p:sp>
          <p:nvSpPr>
            <p:cNvPr id="23" name="Callout: Down Arrow 22">
              <a:extLst>
                <a:ext uri="{FF2B5EF4-FFF2-40B4-BE49-F238E27FC236}">
                  <a16:creationId xmlns:a16="http://schemas.microsoft.com/office/drawing/2014/main" id="{A1CC3A8A-6240-F83A-F750-566F2CE28A2A}"/>
                </a:ext>
              </a:extLst>
            </p:cNvPr>
            <p:cNvSpPr/>
            <p:nvPr/>
          </p:nvSpPr>
          <p:spPr>
            <a:xfrm>
              <a:off x="5756526" y="2151519"/>
              <a:ext cx="1326330" cy="1031241"/>
            </a:xfrm>
            <a:prstGeom prst="downArrowCallout">
              <a:avLst>
                <a:gd name="adj1" fmla="val 25000"/>
                <a:gd name="adj2" fmla="val 25000"/>
                <a:gd name="adj3" fmla="val 25000"/>
                <a:gd name="adj4" fmla="val 4822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Cost Management</a:t>
              </a:r>
            </a:p>
          </p:txBody>
        </p:sp>
        <p:sp>
          <p:nvSpPr>
            <p:cNvPr id="24" name="Callout: Down Arrow 23">
              <a:extLst>
                <a:ext uri="{FF2B5EF4-FFF2-40B4-BE49-F238E27FC236}">
                  <a16:creationId xmlns:a16="http://schemas.microsoft.com/office/drawing/2014/main" id="{E8A3D010-5CE1-014E-D910-630AAD0D1B80}"/>
                </a:ext>
              </a:extLst>
            </p:cNvPr>
            <p:cNvSpPr/>
            <p:nvPr/>
          </p:nvSpPr>
          <p:spPr>
            <a:xfrm>
              <a:off x="7503116" y="2151519"/>
              <a:ext cx="1326330" cy="1031241"/>
            </a:xfrm>
            <a:prstGeom prst="downArrowCallout">
              <a:avLst>
                <a:gd name="adj1" fmla="val 25000"/>
                <a:gd name="adj2" fmla="val 25000"/>
                <a:gd name="adj3" fmla="val 25000"/>
                <a:gd name="adj4" fmla="val 4822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Quality Management</a:t>
              </a:r>
            </a:p>
          </p:txBody>
        </p:sp>
        <p:sp>
          <p:nvSpPr>
            <p:cNvPr id="25" name="Callout: Up Arrow 24">
              <a:extLst>
                <a:ext uri="{FF2B5EF4-FFF2-40B4-BE49-F238E27FC236}">
                  <a16:creationId xmlns:a16="http://schemas.microsoft.com/office/drawing/2014/main" id="{3C35FCB9-05FC-46F9-D8C3-624884D12D4C}"/>
                </a:ext>
              </a:extLst>
            </p:cNvPr>
            <p:cNvSpPr/>
            <p:nvPr/>
          </p:nvSpPr>
          <p:spPr>
            <a:xfrm>
              <a:off x="1187356" y="3779149"/>
              <a:ext cx="1516540" cy="1031241"/>
            </a:xfrm>
            <a:prstGeom prst="upArrowCallout">
              <a:avLst>
                <a:gd name="adj1" fmla="val 25000"/>
                <a:gd name="adj2" fmla="val 25000"/>
                <a:gd name="adj3" fmla="val 25000"/>
                <a:gd name="adj4" fmla="val 5019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1400" dirty="0"/>
            </a:p>
            <a:p>
              <a:pPr algn="ctr"/>
              <a:r>
                <a:rPr lang="en-IN" sz="1400" dirty="0"/>
                <a:t>Human Resource  Management</a:t>
              </a:r>
            </a:p>
            <a:p>
              <a:pPr algn="ctr"/>
              <a:endParaRPr lang="en-IN" sz="1400" dirty="0"/>
            </a:p>
          </p:txBody>
        </p:sp>
        <p:sp>
          <p:nvSpPr>
            <p:cNvPr id="26" name="Callout: Up Arrow 25">
              <a:extLst>
                <a:ext uri="{FF2B5EF4-FFF2-40B4-BE49-F238E27FC236}">
                  <a16:creationId xmlns:a16="http://schemas.microsoft.com/office/drawing/2014/main" id="{D8F2A8D9-CAC5-1CBC-CDC6-8D70D8EE32E5}"/>
                </a:ext>
              </a:extLst>
            </p:cNvPr>
            <p:cNvSpPr/>
            <p:nvPr/>
          </p:nvSpPr>
          <p:spPr>
            <a:xfrm>
              <a:off x="2928415" y="3779149"/>
              <a:ext cx="1516540" cy="1031241"/>
            </a:xfrm>
            <a:prstGeom prst="upArrowCallout">
              <a:avLst>
                <a:gd name="adj1" fmla="val 25000"/>
                <a:gd name="adj2" fmla="val 25000"/>
                <a:gd name="adj3" fmla="val 25000"/>
                <a:gd name="adj4" fmla="val 501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Communication Management</a:t>
              </a:r>
            </a:p>
          </p:txBody>
        </p:sp>
        <p:sp>
          <p:nvSpPr>
            <p:cNvPr id="27" name="Callout: Up Arrow 26">
              <a:extLst>
                <a:ext uri="{FF2B5EF4-FFF2-40B4-BE49-F238E27FC236}">
                  <a16:creationId xmlns:a16="http://schemas.microsoft.com/office/drawing/2014/main" id="{1E6D28A1-A73B-B171-59EC-D9F0C40E51BD}"/>
                </a:ext>
              </a:extLst>
            </p:cNvPr>
            <p:cNvSpPr/>
            <p:nvPr/>
          </p:nvSpPr>
          <p:spPr>
            <a:xfrm>
              <a:off x="4669474" y="3779149"/>
              <a:ext cx="1516540" cy="1031241"/>
            </a:xfrm>
            <a:prstGeom prst="upArrowCallout">
              <a:avLst>
                <a:gd name="adj1" fmla="val 25000"/>
                <a:gd name="adj2" fmla="val 25000"/>
                <a:gd name="adj3" fmla="val 25000"/>
                <a:gd name="adj4" fmla="val 501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Risk Management</a:t>
              </a:r>
            </a:p>
          </p:txBody>
        </p:sp>
        <p:sp>
          <p:nvSpPr>
            <p:cNvPr id="28" name="Callout: Up Arrow 27">
              <a:extLst>
                <a:ext uri="{FF2B5EF4-FFF2-40B4-BE49-F238E27FC236}">
                  <a16:creationId xmlns:a16="http://schemas.microsoft.com/office/drawing/2014/main" id="{24A6E757-E1A5-C5CC-CEFA-8886DC51B5F2}"/>
                </a:ext>
              </a:extLst>
            </p:cNvPr>
            <p:cNvSpPr/>
            <p:nvPr/>
          </p:nvSpPr>
          <p:spPr>
            <a:xfrm>
              <a:off x="6410533" y="3779149"/>
              <a:ext cx="1516540" cy="1031241"/>
            </a:xfrm>
            <a:prstGeom prst="upArrowCallout">
              <a:avLst>
                <a:gd name="adj1" fmla="val 25000"/>
                <a:gd name="adj2" fmla="val 25000"/>
                <a:gd name="adj3" fmla="val 25000"/>
                <a:gd name="adj4" fmla="val 501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Procurement Management</a:t>
              </a:r>
            </a:p>
          </p:txBody>
        </p:sp>
        <p:sp>
          <p:nvSpPr>
            <p:cNvPr id="29" name="Callout: Up Arrow 28">
              <a:extLst>
                <a:ext uri="{FF2B5EF4-FFF2-40B4-BE49-F238E27FC236}">
                  <a16:creationId xmlns:a16="http://schemas.microsoft.com/office/drawing/2014/main" id="{13489CBE-7D1E-700C-7208-7A794D0C0851}"/>
                </a:ext>
              </a:extLst>
            </p:cNvPr>
            <p:cNvSpPr/>
            <p:nvPr/>
          </p:nvSpPr>
          <p:spPr>
            <a:xfrm>
              <a:off x="8151592" y="3779149"/>
              <a:ext cx="1516540" cy="1031241"/>
            </a:xfrm>
            <a:prstGeom prst="upArrowCallout">
              <a:avLst>
                <a:gd name="adj1" fmla="val 25000"/>
                <a:gd name="adj2" fmla="val 25000"/>
                <a:gd name="adj3" fmla="val 25000"/>
                <a:gd name="adj4" fmla="val 501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Stakeholder Management</a:t>
              </a:r>
            </a:p>
          </p:txBody>
        </p:sp>
        <p:sp>
          <p:nvSpPr>
            <p:cNvPr id="30" name="TextBox 29">
              <a:extLst>
                <a:ext uri="{FF2B5EF4-FFF2-40B4-BE49-F238E27FC236}">
                  <a16:creationId xmlns:a16="http://schemas.microsoft.com/office/drawing/2014/main" id="{3D0D34BD-B3E9-903C-D8FD-67042F7E5139}"/>
                </a:ext>
              </a:extLst>
            </p:cNvPr>
            <p:cNvSpPr txBox="1"/>
            <p:nvPr/>
          </p:nvSpPr>
          <p:spPr>
            <a:xfrm>
              <a:off x="4387229" y="1629146"/>
              <a:ext cx="1970411" cy="369332"/>
            </a:xfrm>
            <a:prstGeom prst="rect">
              <a:avLst/>
            </a:prstGeom>
            <a:noFill/>
          </p:spPr>
          <p:txBody>
            <a:bodyPr wrap="none" rtlCol="0">
              <a:spAutoFit/>
            </a:bodyPr>
            <a:lstStyle/>
            <a:p>
              <a:r>
                <a:rPr lang="en-IN" b="1" dirty="0"/>
                <a:t>10 Knowledge Area</a:t>
              </a:r>
            </a:p>
          </p:txBody>
        </p:sp>
        <p:sp>
          <p:nvSpPr>
            <p:cNvPr id="31" name="Arrow: Right 30">
              <a:extLst>
                <a:ext uri="{FF2B5EF4-FFF2-40B4-BE49-F238E27FC236}">
                  <a16:creationId xmlns:a16="http://schemas.microsoft.com/office/drawing/2014/main" id="{3E2A1231-F3F4-1679-D692-2EF482291018}"/>
                </a:ext>
              </a:extLst>
            </p:cNvPr>
            <p:cNvSpPr/>
            <p:nvPr/>
          </p:nvSpPr>
          <p:spPr>
            <a:xfrm>
              <a:off x="1187356" y="2965051"/>
              <a:ext cx="9714646" cy="103124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b="1" dirty="0"/>
                <a:t>Project Integration Management</a:t>
              </a:r>
            </a:p>
          </p:txBody>
        </p:sp>
      </p:grpSp>
    </p:spTree>
    <p:extLst>
      <p:ext uri="{BB962C8B-B14F-4D97-AF65-F5344CB8AC3E}">
        <p14:creationId xmlns:p14="http://schemas.microsoft.com/office/powerpoint/2010/main" val="10267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7BD3-2150-E0F2-7927-EAF56C998DA4}"/>
              </a:ext>
            </a:extLst>
          </p:cNvPr>
          <p:cNvSpPr>
            <a:spLocks noGrp="1"/>
          </p:cNvSpPr>
          <p:nvPr>
            <p:ph type="title"/>
          </p:nvPr>
        </p:nvSpPr>
        <p:spPr/>
        <p:txBody>
          <a:bodyPr/>
          <a:lstStyle/>
          <a:p>
            <a:r>
              <a:rPr lang="en-IN" dirty="0"/>
              <a:t>Project Stakeholders</a:t>
            </a:r>
          </a:p>
        </p:txBody>
      </p:sp>
      <p:sp>
        <p:nvSpPr>
          <p:cNvPr id="3" name="Content Placeholder 2">
            <a:extLst>
              <a:ext uri="{FF2B5EF4-FFF2-40B4-BE49-F238E27FC236}">
                <a16:creationId xmlns:a16="http://schemas.microsoft.com/office/drawing/2014/main" id="{29427538-51E6-9F58-B7B1-58F52EF6CDBC}"/>
              </a:ext>
            </a:extLst>
          </p:cNvPr>
          <p:cNvSpPr>
            <a:spLocks noGrp="1"/>
          </p:cNvSpPr>
          <p:nvPr>
            <p:ph idx="1"/>
          </p:nvPr>
        </p:nvSpPr>
        <p:spPr>
          <a:xfrm>
            <a:off x="131181" y="863444"/>
            <a:ext cx="6904797" cy="5590565"/>
          </a:xfrm>
        </p:spPr>
        <p:txBody>
          <a:bodyPr/>
          <a:lstStyle/>
          <a:p>
            <a:r>
              <a:rPr lang="en-US" b="1" dirty="0">
                <a:solidFill>
                  <a:schemeClr val="accent6"/>
                </a:solidFill>
              </a:rPr>
              <a:t>Stakeholders</a:t>
            </a:r>
            <a:r>
              <a:rPr lang="en-US" dirty="0"/>
              <a:t> are the </a:t>
            </a:r>
            <a:r>
              <a:rPr lang="en-US" b="1" dirty="0">
                <a:solidFill>
                  <a:schemeClr val="tx2"/>
                </a:solidFill>
              </a:rPr>
              <a:t>people involved in</a:t>
            </a:r>
            <a:r>
              <a:rPr lang="en-US" dirty="0"/>
              <a:t> or </a:t>
            </a:r>
            <a:r>
              <a:rPr lang="en-US" b="1" dirty="0">
                <a:solidFill>
                  <a:schemeClr val="tx2"/>
                </a:solidFill>
              </a:rPr>
              <a:t>affected by</a:t>
            </a:r>
            <a:r>
              <a:rPr lang="en-US" dirty="0"/>
              <a:t> </a:t>
            </a:r>
            <a:r>
              <a:rPr lang="en-US" b="1" dirty="0">
                <a:solidFill>
                  <a:schemeClr val="accent3"/>
                </a:solidFill>
              </a:rPr>
              <a:t>project</a:t>
            </a:r>
            <a:r>
              <a:rPr lang="en-US" dirty="0"/>
              <a:t> </a:t>
            </a:r>
            <a:r>
              <a:rPr lang="en-US" b="1" dirty="0">
                <a:solidFill>
                  <a:schemeClr val="accent3"/>
                </a:solidFill>
              </a:rPr>
              <a:t>activities</a:t>
            </a:r>
            <a:endParaRPr lang="en-US" dirty="0"/>
          </a:p>
          <a:p>
            <a:r>
              <a:rPr lang="en-US" dirty="0"/>
              <a:t>They includes </a:t>
            </a:r>
          </a:p>
          <a:p>
            <a:pPr lvl="1"/>
            <a:r>
              <a:rPr lang="en-US" dirty="0"/>
              <a:t>Project sponsor</a:t>
            </a:r>
          </a:p>
          <a:p>
            <a:pPr lvl="1"/>
            <a:r>
              <a:rPr lang="en-US" dirty="0"/>
              <a:t>Project team</a:t>
            </a:r>
          </a:p>
          <a:p>
            <a:pPr lvl="1"/>
            <a:r>
              <a:rPr lang="en-US" dirty="0"/>
              <a:t>Support staff</a:t>
            </a:r>
          </a:p>
          <a:p>
            <a:pPr lvl="1"/>
            <a:r>
              <a:rPr lang="en-US" dirty="0"/>
              <a:t>Customers</a:t>
            </a:r>
          </a:p>
          <a:p>
            <a:pPr lvl="1"/>
            <a:r>
              <a:rPr lang="en-US" dirty="0"/>
              <a:t>Users</a:t>
            </a:r>
          </a:p>
          <a:p>
            <a:pPr lvl="1"/>
            <a:r>
              <a:rPr lang="en-US" dirty="0"/>
              <a:t>Suppliers </a:t>
            </a:r>
          </a:p>
          <a:p>
            <a:pPr lvl="1"/>
            <a:r>
              <a:rPr lang="en-US" dirty="0"/>
              <a:t>Opponents of the project</a:t>
            </a:r>
          </a:p>
          <a:p>
            <a:r>
              <a:rPr lang="en-US" dirty="0"/>
              <a:t>These stakeholders often have very </a:t>
            </a:r>
            <a:r>
              <a:rPr lang="en-US" b="1" dirty="0">
                <a:solidFill>
                  <a:schemeClr val="tx2"/>
                </a:solidFill>
              </a:rPr>
              <a:t>different needs </a:t>
            </a:r>
            <a:r>
              <a:rPr lang="en-US" dirty="0"/>
              <a:t>and </a:t>
            </a:r>
            <a:r>
              <a:rPr lang="en-US" b="1" dirty="0">
                <a:solidFill>
                  <a:schemeClr val="tx2"/>
                </a:solidFill>
              </a:rPr>
              <a:t>expectations </a:t>
            </a:r>
            <a:r>
              <a:rPr lang="en-US" dirty="0"/>
              <a:t>and</a:t>
            </a:r>
            <a:r>
              <a:rPr lang="en-US" dirty="0">
                <a:solidFill>
                  <a:schemeClr val="tx2"/>
                </a:solidFill>
              </a:rPr>
              <a:t> </a:t>
            </a:r>
            <a:r>
              <a:rPr lang="en-US" dirty="0"/>
              <a:t>are important throughout the life of a project.</a:t>
            </a:r>
            <a:endParaRPr lang="en-IN" dirty="0"/>
          </a:p>
        </p:txBody>
      </p:sp>
      <p:pic>
        <p:nvPicPr>
          <p:cNvPr id="5" name="Picture 4">
            <a:extLst>
              <a:ext uri="{FF2B5EF4-FFF2-40B4-BE49-F238E27FC236}">
                <a16:creationId xmlns:a16="http://schemas.microsoft.com/office/drawing/2014/main" id="{E042CA68-7B6C-880C-2ADD-6E7D46FAB1C8}"/>
              </a:ext>
            </a:extLst>
          </p:cNvPr>
          <p:cNvPicPr>
            <a:picLocks noChangeAspect="1"/>
          </p:cNvPicPr>
          <p:nvPr/>
        </p:nvPicPr>
        <p:blipFill rotWithShape="1">
          <a:blip r:embed="rId2">
            <a:extLst>
              <a:ext uri="{28A0092B-C50C-407E-A947-70E740481C1C}">
                <a14:useLocalDpi xmlns:a14="http://schemas.microsoft.com/office/drawing/2010/main" val="0"/>
              </a:ext>
            </a:extLst>
          </a:blip>
          <a:srcRect l="10724" r="10724"/>
          <a:stretch/>
        </p:blipFill>
        <p:spPr>
          <a:xfrm>
            <a:off x="6903898" y="863444"/>
            <a:ext cx="5024842" cy="3851045"/>
          </a:xfrm>
          <a:prstGeom prst="rect">
            <a:avLst/>
          </a:prstGeom>
        </p:spPr>
      </p:pic>
    </p:spTree>
    <p:extLst>
      <p:ext uri="{BB962C8B-B14F-4D97-AF65-F5344CB8AC3E}">
        <p14:creationId xmlns:p14="http://schemas.microsoft.com/office/powerpoint/2010/main" val="89687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7EFD-A455-9E56-3985-6EDFB9F0D8D3}"/>
              </a:ext>
            </a:extLst>
          </p:cNvPr>
          <p:cNvSpPr>
            <a:spLocks noGrp="1"/>
          </p:cNvSpPr>
          <p:nvPr>
            <p:ph type="title"/>
          </p:nvPr>
        </p:nvSpPr>
        <p:spPr/>
        <p:txBody>
          <a:bodyPr/>
          <a:lstStyle/>
          <a:p>
            <a:r>
              <a:rPr lang="en-IN" dirty="0"/>
              <a:t>Project Management Knowledge Areas</a:t>
            </a:r>
          </a:p>
        </p:txBody>
      </p:sp>
      <p:grpSp>
        <p:nvGrpSpPr>
          <p:cNvPr id="28" name="Group 27">
            <a:extLst>
              <a:ext uri="{FF2B5EF4-FFF2-40B4-BE49-F238E27FC236}">
                <a16:creationId xmlns:a16="http://schemas.microsoft.com/office/drawing/2014/main" id="{A090A1E0-64F9-4FAF-92FB-8ED4C4EACCA6}"/>
              </a:ext>
            </a:extLst>
          </p:cNvPr>
          <p:cNvGrpSpPr/>
          <p:nvPr/>
        </p:nvGrpSpPr>
        <p:grpSpPr>
          <a:xfrm>
            <a:off x="8563670" y="2314055"/>
            <a:ext cx="2801030" cy="924340"/>
            <a:chOff x="6691354" y="1022684"/>
            <a:chExt cx="2801030" cy="924340"/>
          </a:xfrm>
        </p:grpSpPr>
        <p:sp>
          <p:nvSpPr>
            <p:cNvPr id="15" name="Flowchart: Terminator 14">
              <a:extLst>
                <a:ext uri="{FF2B5EF4-FFF2-40B4-BE49-F238E27FC236}">
                  <a16:creationId xmlns:a16="http://schemas.microsoft.com/office/drawing/2014/main" id="{63088943-6F55-9EB1-99BF-9AC009EDC595}"/>
                </a:ext>
              </a:extLst>
            </p:cNvPr>
            <p:cNvSpPr/>
            <p:nvPr/>
          </p:nvSpPr>
          <p:spPr>
            <a:xfrm>
              <a:off x="6691354" y="1022684"/>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632FA88-26CC-3CF0-A9F9-03CCAEB06D79}"/>
                </a:ext>
              </a:extLst>
            </p:cNvPr>
            <p:cNvSpPr/>
            <p:nvPr/>
          </p:nvSpPr>
          <p:spPr>
            <a:xfrm>
              <a:off x="8606409" y="1088282"/>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8562C081-67A1-1D88-D7DC-647746A24DE6}"/>
                </a:ext>
              </a:extLst>
            </p:cNvPr>
            <p:cNvSpPr txBox="1"/>
            <p:nvPr/>
          </p:nvSpPr>
          <p:spPr>
            <a:xfrm>
              <a:off x="6854530" y="1182229"/>
              <a:ext cx="1644262" cy="646331"/>
            </a:xfrm>
            <a:prstGeom prst="rect">
              <a:avLst/>
            </a:prstGeom>
            <a:noFill/>
          </p:spPr>
          <p:txBody>
            <a:bodyPr wrap="square" rtlCol="0">
              <a:spAutoFit/>
            </a:bodyPr>
            <a:lstStyle/>
            <a:p>
              <a:pPr algn="r"/>
              <a:r>
                <a:rPr lang="en-IN" b="1" dirty="0"/>
                <a:t>Cost Management</a:t>
              </a:r>
            </a:p>
          </p:txBody>
        </p:sp>
        <p:pic>
          <p:nvPicPr>
            <p:cNvPr id="18" name="Picture 17">
              <a:extLst>
                <a:ext uri="{FF2B5EF4-FFF2-40B4-BE49-F238E27FC236}">
                  <a16:creationId xmlns:a16="http://schemas.microsoft.com/office/drawing/2014/main" id="{74CDC082-2915-596F-26E3-6C0CEE710E6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8708171" y="1190043"/>
              <a:ext cx="589620" cy="589620"/>
            </a:xfrm>
            <a:prstGeom prst="rect">
              <a:avLst/>
            </a:prstGeom>
          </p:spPr>
        </p:pic>
      </p:grpSp>
      <p:grpSp>
        <p:nvGrpSpPr>
          <p:cNvPr id="27" name="Group 26">
            <a:extLst>
              <a:ext uri="{FF2B5EF4-FFF2-40B4-BE49-F238E27FC236}">
                <a16:creationId xmlns:a16="http://schemas.microsoft.com/office/drawing/2014/main" id="{099ABE7C-37F2-CDF7-C95F-20E354FDBBA5}"/>
              </a:ext>
            </a:extLst>
          </p:cNvPr>
          <p:cNvGrpSpPr/>
          <p:nvPr/>
        </p:nvGrpSpPr>
        <p:grpSpPr>
          <a:xfrm>
            <a:off x="8563670" y="3615547"/>
            <a:ext cx="2801030" cy="924340"/>
            <a:chOff x="6664701" y="2504660"/>
            <a:chExt cx="2801030" cy="924340"/>
          </a:xfrm>
        </p:grpSpPr>
        <p:sp>
          <p:nvSpPr>
            <p:cNvPr id="23" name="Flowchart: Terminator 22">
              <a:extLst>
                <a:ext uri="{FF2B5EF4-FFF2-40B4-BE49-F238E27FC236}">
                  <a16:creationId xmlns:a16="http://schemas.microsoft.com/office/drawing/2014/main" id="{55C7F3EF-A3C2-F080-4E3F-3745DF56E538}"/>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876909ED-361A-0D6A-C2A3-DF190AA7ED5C}"/>
                </a:ext>
              </a:extLst>
            </p:cNvPr>
            <p:cNvSpPr/>
            <p:nvPr/>
          </p:nvSpPr>
          <p:spPr>
            <a:xfrm>
              <a:off x="8579756" y="2570258"/>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2781B7D8-7336-CBD3-E289-4B3E08C29F5D}"/>
                </a:ext>
              </a:extLst>
            </p:cNvPr>
            <p:cNvSpPr txBox="1"/>
            <p:nvPr/>
          </p:nvSpPr>
          <p:spPr>
            <a:xfrm>
              <a:off x="6827877" y="2643662"/>
              <a:ext cx="1644262" cy="646331"/>
            </a:xfrm>
            <a:prstGeom prst="rect">
              <a:avLst/>
            </a:prstGeom>
            <a:noFill/>
          </p:spPr>
          <p:txBody>
            <a:bodyPr wrap="square" rtlCol="0">
              <a:spAutoFit/>
            </a:bodyPr>
            <a:lstStyle/>
            <a:p>
              <a:pPr algn="r"/>
              <a:r>
                <a:rPr lang="en-IN" b="1" dirty="0"/>
                <a:t>Quality Management</a:t>
              </a:r>
            </a:p>
          </p:txBody>
        </p:sp>
        <p:pic>
          <p:nvPicPr>
            <p:cNvPr id="26" name="Picture 25">
              <a:extLst>
                <a:ext uri="{FF2B5EF4-FFF2-40B4-BE49-F238E27FC236}">
                  <a16:creationId xmlns:a16="http://schemas.microsoft.com/office/drawing/2014/main" id="{E87B1F14-42FF-8FFA-E212-1C56DBB88C4B}"/>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8717107" y="2707609"/>
              <a:ext cx="518442" cy="518442"/>
            </a:xfrm>
            <a:prstGeom prst="rect">
              <a:avLst/>
            </a:prstGeom>
          </p:spPr>
        </p:pic>
      </p:grpSp>
      <p:grpSp>
        <p:nvGrpSpPr>
          <p:cNvPr id="31" name="Group 30">
            <a:extLst>
              <a:ext uri="{FF2B5EF4-FFF2-40B4-BE49-F238E27FC236}">
                <a16:creationId xmlns:a16="http://schemas.microsoft.com/office/drawing/2014/main" id="{CC24C3C9-AC84-5650-5B0E-4D1076A7840F}"/>
              </a:ext>
            </a:extLst>
          </p:cNvPr>
          <p:cNvGrpSpPr/>
          <p:nvPr/>
        </p:nvGrpSpPr>
        <p:grpSpPr>
          <a:xfrm>
            <a:off x="7675741" y="4884305"/>
            <a:ext cx="2801030" cy="924340"/>
            <a:chOff x="6664701" y="2504660"/>
            <a:chExt cx="2801030" cy="924340"/>
          </a:xfrm>
        </p:grpSpPr>
        <p:sp>
          <p:nvSpPr>
            <p:cNvPr id="32" name="Flowchart: Terminator 31">
              <a:extLst>
                <a:ext uri="{FF2B5EF4-FFF2-40B4-BE49-F238E27FC236}">
                  <a16:creationId xmlns:a16="http://schemas.microsoft.com/office/drawing/2014/main" id="{26460B3A-A0D5-59E4-B65E-CE51BC3B9BA4}"/>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1F3AAB44-F4EE-3396-87AC-1E12DECE4BCC}"/>
                </a:ext>
              </a:extLst>
            </p:cNvPr>
            <p:cNvSpPr/>
            <p:nvPr/>
          </p:nvSpPr>
          <p:spPr>
            <a:xfrm>
              <a:off x="8576436" y="2570256"/>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12D2756A-622E-243B-D3D8-D89DACC00BC6}"/>
                </a:ext>
              </a:extLst>
            </p:cNvPr>
            <p:cNvSpPr txBox="1"/>
            <p:nvPr/>
          </p:nvSpPr>
          <p:spPr>
            <a:xfrm>
              <a:off x="6809346" y="2643660"/>
              <a:ext cx="1767090" cy="646331"/>
            </a:xfrm>
            <a:prstGeom prst="rect">
              <a:avLst/>
            </a:prstGeom>
            <a:noFill/>
          </p:spPr>
          <p:txBody>
            <a:bodyPr wrap="square" rtlCol="0">
              <a:spAutoFit/>
            </a:bodyPr>
            <a:lstStyle/>
            <a:p>
              <a:pPr algn="r"/>
              <a:r>
                <a:rPr lang="en-IN" b="1" dirty="0"/>
                <a:t>Human Resource Management</a:t>
              </a:r>
            </a:p>
          </p:txBody>
        </p:sp>
        <p:pic>
          <p:nvPicPr>
            <p:cNvPr id="35" name="Picture 34">
              <a:extLst>
                <a:ext uri="{FF2B5EF4-FFF2-40B4-BE49-F238E27FC236}">
                  <a16:creationId xmlns:a16="http://schemas.microsoft.com/office/drawing/2014/main" id="{7E657DC2-AF8F-E77E-BBF9-A5A79E73E7A0}"/>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8713787" y="2707607"/>
              <a:ext cx="518442" cy="518442"/>
            </a:xfrm>
            <a:prstGeom prst="rect">
              <a:avLst/>
            </a:prstGeom>
          </p:spPr>
        </p:pic>
      </p:grpSp>
      <p:grpSp>
        <p:nvGrpSpPr>
          <p:cNvPr id="36" name="Group 35">
            <a:extLst>
              <a:ext uri="{FF2B5EF4-FFF2-40B4-BE49-F238E27FC236}">
                <a16:creationId xmlns:a16="http://schemas.microsoft.com/office/drawing/2014/main" id="{2DF467C2-ADF3-1D34-A9A8-69CAFD6BC24D}"/>
              </a:ext>
            </a:extLst>
          </p:cNvPr>
          <p:cNvGrpSpPr/>
          <p:nvPr/>
        </p:nvGrpSpPr>
        <p:grpSpPr>
          <a:xfrm>
            <a:off x="4689049" y="4884305"/>
            <a:ext cx="2801030" cy="924340"/>
            <a:chOff x="595354" y="997557"/>
            <a:chExt cx="2801030" cy="924340"/>
          </a:xfrm>
        </p:grpSpPr>
        <p:sp>
          <p:nvSpPr>
            <p:cNvPr id="37" name="Flowchart: Terminator 36">
              <a:extLst>
                <a:ext uri="{FF2B5EF4-FFF2-40B4-BE49-F238E27FC236}">
                  <a16:creationId xmlns:a16="http://schemas.microsoft.com/office/drawing/2014/main" id="{F1200F98-FD61-CABA-DCAE-5ED71C202858}"/>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CAB6974B-255F-F993-FDA9-E285E2ADEE5C}"/>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AB431036-494F-1B9D-3169-DBBE9A16E830}"/>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Communication Management</a:t>
              </a:r>
            </a:p>
          </p:txBody>
        </p:sp>
        <p:pic>
          <p:nvPicPr>
            <p:cNvPr id="40" name="Picture 39">
              <a:extLst>
                <a:ext uri="{FF2B5EF4-FFF2-40B4-BE49-F238E27FC236}">
                  <a16:creationId xmlns:a16="http://schemas.microsoft.com/office/drawing/2014/main" id="{71AA6C9E-F246-48EF-1A36-11F5D84962BB}"/>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41" name="Group 40">
            <a:extLst>
              <a:ext uri="{FF2B5EF4-FFF2-40B4-BE49-F238E27FC236}">
                <a16:creationId xmlns:a16="http://schemas.microsoft.com/office/drawing/2014/main" id="{41030073-3C4D-26CD-A814-EDDEA5BFD405}"/>
              </a:ext>
            </a:extLst>
          </p:cNvPr>
          <p:cNvGrpSpPr/>
          <p:nvPr/>
        </p:nvGrpSpPr>
        <p:grpSpPr>
          <a:xfrm>
            <a:off x="1715229" y="4884305"/>
            <a:ext cx="2801030" cy="924340"/>
            <a:chOff x="3643354" y="1025913"/>
            <a:chExt cx="2801030" cy="924340"/>
          </a:xfrm>
        </p:grpSpPr>
        <p:sp>
          <p:nvSpPr>
            <p:cNvPr id="42" name="Flowchart: Terminator 41">
              <a:extLst>
                <a:ext uri="{FF2B5EF4-FFF2-40B4-BE49-F238E27FC236}">
                  <a16:creationId xmlns:a16="http://schemas.microsoft.com/office/drawing/2014/main" id="{DFB82EF2-84CC-835F-CD2F-C45ADD7A65B5}"/>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11DE0CEC-AC17-A2CB-B2B3-EF13D9E899FA}"/>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6E20815F-6865-F6E7-1027-B5BF3947CEE3}"/>
                </a:ext>
              </a:extLst>
            </p:cNvPr>
            <p:cNvSpPr txBox="1"/>
            <p:nvPr/>
          </p:nvSpPr>
          <p:spPr>
            <a:xfrm>
              <a:off x="4614460" y="1164916"/>
              <a:ext cx="1644262" cy="646331"/>
            </a:xfrm>
            <a:prstGeom prst="rect">
              <a:avLst/>
            </a:prstGeom>
            <a:noFill/>
          </p:spPr>
          <p:txBody>
            <a:bodyPr wrap="square" rtlCol="0">
              <a:spAutoFit/>
            </a:bodyPr>
            <a:lstStyle/>
            <a:p>
              <a:r>
                <a:rPr lang="en-IN" b="1" dirty="0"/>
                <a:t>Risk Management</a:t>
              </a:r>
            </a:p>
          </p:txBody>
        </p:sp>
        <p:pic>
          <p:nvPicPr>
            <p:cNvPr id="45" name="Picture 44">
              <a:extLst>
                <a:ext uri="{FF2B5EF4-FFF2-40B4-BE49-F238E27FC236}">
                  <a16:creationId xmlns:a16="http://schemas.microsoft.com/office/drawing/2014/main" id="{265EA7CC-7724-1C50-2669-29DB9410F49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46" name="Group 45">
            <a:extLst>
              <a:ext uri="{FF2B5EF4-FFF2-40B4-BE49-F238E27FC236}">
                <a16:creationId xmlns:a16="http://schemas.microsoft.com/office/drawing/2014/main" id="{8AB2F76C-7370-0296-2763-0471EB69187F}"/>
              </a:ext>
            </a:extLst>
          </p:cNvPr>
          <p:cNvGrpSpPr/>
          <p:nvPr/>
        </p:nvGrpSpPr>
        <p:grpSpPr>
          <a:xfrm>
            <a:off x="885658" y="3615547"/>
            <a:ext cx="2801030" cy="924340"/>
            <a:chOff x="595354" y="997557"/>
            <a:chExt cx="2801030" cy="924340"/>
          </a:xfrm>
        </p:grpSpPr>
        <p:sp>
          <p:nvSpPr>
            <p:cNvPr id="47" name="Flowchart: Terminator 46">
              <a:extLst>
                <a:ext uri="{FF2B5EF4-FFF2-40B4-BE49-F238E27FC236}">
                  <a16:creationId xmlns:a16="http://schemas.microsoft.com/office/drawing/2014/main" id="{642B8E9F-86F5-2426-8E00-71DAB5028479}"/>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0C7C8385-B763-EC63-6250-7F6338D7C4C2}"/>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A48B947-4109-0B91-DDEC-16D14C8E30BF}"/>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Procurement Management</a:t>
              </a:r>
            </a:p>
          </p:txBody>
        </p:sp>
        <p:pic>
          <p:nvPicPr>
            <p:cNvPr id="50" name="Picture 49">
              <a:extLst>
                <a:ext uri="{FF2B5EF4-FFF2-40B4-BE49-F238E27FC236}">
                  <a16:creationId xmlns:a16="http://schemas.microsoft.com/office/drawing/2014/main" id="{4D5F32A2-DCE1-6636-ABDE-093153433B3F}"/>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51" name="Group 50">
            <a:extLst>
              <a:ext uri="{FF2B5EF4-FFF2-40B4-BE49-F238E27FC236}">
                <a16:creationId xmlns:a16="http://schemas.microsoft.com/office/drawing/2014/main" id="{C4FA9ABB-9699-2DD6-6B17-04F26AE8171D}"/>
              </a:ext>
            </a:extLst>
          </p:cNvPr>
          <p:cNvGrpSpPr/>
          <p:nvPr/>
        </p:nvGrpSpPr>
        <p:grpSpPr>
          <a:xfrm>
            <a:off x="887667" y="2314055"/>
            <a:ext cx="2801030" cy="924340"/>
            <a:chOff x="3643354" y="1025913"/>
            <a:chExt cx="2801030" cy="924340"/>
          </a:xfrm>
        </p:grpSpPr>
        <p:sp>
          <p:nvSpPr>
            <p:cNvPr id="52" name="Flowchart: Terminator 51">
              <a:extLst>
                <a:ext uri="{FF2B5EF4-FFF2-40B4-BE49-F238E27FC236}">
                  <a16:creationId xmlns:a16="http://schemas.microsoft.com/office/drawing/2014/main" id="{DDDBFFEA-18E6-A917-75ED-F9454FC7F997}"/>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884CEE62-8AA8-7667-B1C1-D7FECB9FA157}"/>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8DB374E-1F7E-CE72-BE32-595C07A3FA37}"/>
                </a:ext>
              </a:extLst>
            </p:cNvPr>
            <p:cNvSpPr txBox="1"/>
            <p:nvPr/>
          </p:nvSpPr>
          <p:spPr>
            <a:xfrm>
              <a:off x="4614460" y="1164916"/>
              <a:ext cx="1644262" cy="646331"/>
            </a:xfrm>
            <a:prstGeom prst="rect">
              <a:avLst/>
            </a:prstGeom>
            <a:noFill/>
          </p:spPr>
          <p:txBody>
            <a:bodyPr wrap="square" rtlCol="0">
              <a:spAutoFit/>
            </a:bodyPr>
            <a:lstStyle/>
            <a:p>
              <a:r>
                <a:rPr lang="en-IN" b="1" dirty="0"/>
                <a:t>Stakeholder Management</a:t>
              </a:r>
            </a:p>
          </p:txBody>
        </p:sp>
        <p:pic>
          <p:nvPicPr>
            <p:cNvPr id="55" name="Picture 54">
              <a:extLst>
                <a:ext uri="{FF2B5EF4-FFF2-40B4-BE49-F238E27FC236}">
                  <a16:creationId xmlns:a16="http://schemas.microsoft.com/office/drawing/2014/main" id="{563657AA-2ADA-C71B-C6E9-B51120F5E10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30" name="Group 29">
            <a:extLst>
              <a:ext uri="{FF2B5EF4-FFF2-40B4-BE49-F238E27FC236}">
                <a16:creationId xmlns:a16="http://schemas.microsoft.com/office/drawing/2014/main" id="{8D592493-DB1B-50DE-6292-F162C4FE3D66}"/>
              </a:ext>
            </a:extLst>
          </p:cNvPr>
          <p:cNvGrpSpPr/>
          <p:nvPr/>
        </p:nvGrpSpPr>
        <p:grpSpPr>
          <a:xfrm>
            <a:off x="4707083" y="1049425"/>
            <a:ext cx="2801030" cy="924340"/>
            <a:chOff x="595354" y="997557"/>
            <a:chExt cx="2801030" cy="924340"/>
          </a:xfrm>
        </p:grpSpPr>
        <p:sp>
          <p:nvSpPr>
            <p:cNvPr id="6" name="Flowchart: Terminator 5">
              <a:extLst>
                <a:ext uri="{FF2B5EF4-FFF2-40B4-BE49-F238E27FC236}">
                  <a16:creationId xmlns:a16="http://schemas.microsoft.com/office/drawing/2014/main" id="{C2632BF2-BC99-10F2-A3ED-9A6234DB182B}"/>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E33B110A-7BC0-84FD-AD09-31A964ACB8AB}"/>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BF8EAEB-8EEE-89CC-FDF1-8BBB07462BA9}"/>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Scope Management</a:t>
              </a:r>
            </a:p>
          </p:txBody>
        </p:sp>
        <p:pic>
          <p:nvPicPr>
            <p:cNvPr id="10" name="Picture 9">
              <a:extLst>
                <a:ext uri="{FF2B5EF4-FFF2-40B4-BE49-F238E27FC236}">
                  <a16:creationId xmlns:a16="http://schemas.microsoft.com/office/drawing/2014/main" id="{9FC9E635-A781-49C0-8239-59AE6E7BC235}"/>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73316" y="1164916"/>
              <a:ext cx="589620" cy="589620"/>
            </a:xfrm>
            <a:prstGeom prst="rect">
              <a:avLst/>
            </a:prstGeom>
          </p:spPr>
        </p:pic>
      </p:grpSp>
      <p:grpSp>
        <p:nvGrpSpPr>
          <p:cNvPr id="29" name="Group 28">
            <a:extLst>
              <a:ext uri="{FF2B5EF4-FFF2-40B4-BE49-F238E27FC236}">
                <a16:creationId xmlns:a16="http://schemas.microsoft.com/office/drawing/2014/main" id="{9A2F74D2-BC83-0855-A525-ECBFA8979635}"/>
              </a:ext>
            </a:extLst>
          </p:cNvPr>
          <p:cNvGrpSpPr/>
          <p:nvPr/>
        </p:nvGrpSpPr>
        <p:grpSpPr>
          <a:xfrm>
            <a:off x="7675741" y="1049425"/>
            <a:ext cx="2801030" cy="924340"/>
            <a:chOff x="3643354" y="1025913"/>
            <a:chExt cx="2801030" cy="924340"/>
          </a:xfrm>
        </p:grpSpPr>
        <p:sp>
          <p:nvSpPr>
            <p:cNvPr id="11" name="Flowchart: Terminator 10">
              <a:extLst>
                <a:ext uri="{FF2B5EF4-FFF2-40B4-BE49-F238E27FC236}">
                  <a16:creationId xmlns:a16="http://schemas.microsoft.com/office/drawing/2014/main" id="{3E880A33-F635-0F99-1BDD-6F65F76533FC}"/>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49E80DD-6002-C019-EDD5-62B910CB900C}"/>
                </a:ext>
              </a:extLst>
            </p:cNvPr>
            <p:cNvSpPr/>
            <p:nvPr/>
          </p:nvSpPr>
          <p:spPr>
            <a:xfrm>
              <a:off x="5555089" y="1090434"/>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02840FD-CB98-D6D2-D16E-BDCD0EA44D40}"/>
                </a:ext>
              </a:extLst>
            </p:cNvPr>
            <p:cNvSpPr txBox="1"/>
            <p:nvPr/>
          </p:nvSpPr>
          <p:spPr>
            <a:xfrm>
              <a:off x="3813855" y="1130769"/>
              <a:ext cx="1644262" cy="646331"/>
            </a:xfrm>
            <a:prstGeom prst="rect">
              <a:avLst/>
            </a:prstGeom>
            <a:noFill/>
          </p:spPr>
          <p:txBody>
            <a:bodyPr wrap="square" rtlCol="0">
              <a:spAutoFit/>
            </a:bodyPr>
            <a:lstStyle/>
            <a:p>
              <a:pPr algn="r"/>
              <a:r>
                <a:rPr lang="en-IN" b="1" dirty="0"/>
                <a:t>Time Management</a:t>
              </a:r>
            </a:p>
          </p:txBody>
        </p:sp>
        <p:pic>
          <p:nvPicPr>
            <p:cNvPr id="14" name="Picture 13">
              <a:extLst>
                <a:ext uri="{FF2B5EF4-FFF2-40B4-BE49-F238E27FC236}">
                  <a16:creationId xmlns:a16="http://schemas.microsoft.com/office/drawing/2014/main" id="{D0275510-8C4B-0A83-6CFA-5CC7E01EDBD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5656851" y="1192195"/>
              <a:ext cx="589620" cy="589620"/>
            </a:xfrm>
            <a:prstGeom prst="rect">
              <a:avLst/>
            </a:prstGeom>
          </p:spPr>
        </p:pic>
      </p:grpSp>
      <p:grpSp>
        <p:nvGrpSpPr>
          <p:cNvPr id="56" name="Group 55">
            <a:extLst>
              <a:ext uri="{FF2B5EF4-FFF2-40B4-BE49-F238E27FC236}">
                <a16:creationId xmlns:a16="http://schemas.microsoft.com/office/drawing/2014/main" id="{91A208FD-ED87-6933-739E-CC96E96DEDA3}"/>
              </a:ext>
            </a:extLst>
          </p:cNvPr>
          <p:cNvGrpSpPr/>
          <p:nvPr/>
        </p:nvGrpSpPr>
        <p:grpSpPr>
          <a:xfrm>
            <a:off x="1715229" y="1049425"/>
            <a:ext cx="2801030" cy="924340"/>
            <a:chOff x="3643354" y="1025913"/>
            <a:chExt cx="2801030" cy="924340"/>
          </a:xfrm>
        </p:grpSpPr>
        <p:sp>
          <p:nvSpPr>
            <p:cNvPr id="57" name="Flowchart: Terminator 56">
              <a:extLst>
                <a:ext uri="{FF2B5EF4-FFF2-40B4-BE49-F238E27FC236}">
                  <a16:creationId xmlns:a16="http://schemas.microsoft.com/office/drawing/2014/main" id="{EA4C4291-E589-BD15-35DC-9F1970553762}"/>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72C3E83-A82E-F968-F0B2-477EC13AD81B}"/>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E96FD82-0608-1693-B3C9-8788F76D5E1B}"/>
                </a:ext>
              </a:extLst>
            </p:cNvPr>
            <p:cNvSpPr txBox="1"/>
            <p:nvPr/>
          </p:nvSpPr>
          <p:spPr>
            <a:xfrm>
              <a:off x="4614460" y="1164916"/>
              <a:ext cx="1644262" cy="646331"/>
            </a:xfrm>
            <a:prstGeom prst="rect">
              <a:avLst/>
            </a:prstGeom>
            <a:noFill/>
          </p:spPr>
          <p:txBody>
            <a:bodyPr wrap="square" rtlCol="0">
              <a:spAutoFit/>
            </a:bodyPr>
            <a:lstStyle/>
            <a:p>
              <a:r>
                <a:rPr lang="en-IN" b="1" dirty="0"/>
                <a:t>Integration Management</a:t>
              </a:r>
            </a:p>
          </p:txBody>
        </p:sp>
        <p:pic>
          <p:nvPicPr>
            <p:cNvPr id="60" name="Picture 59">
              <a:extLst>
                <a:ext uri="{FF2B5EF4-FFF2-40B4-BE49-F238E27FC236}">
                  <a16:creationId xmlns:a16="http://schemas.microsoft.com/office/drawing/2014/main" id="{43886159-6296-E0E8-CF7F-60D805CEF6BE}"/>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
        <p:nvSpPr>
          <p:cNvPr id="63" name="TextBox 62">
            <a:extLst>
              <a:ext uri="{FF2B5EF4-FFF2-40B4-BE49-F238E27FC236}">
                <a16:creationId xmlns:a16="http://schemas.microsoft.com/office/drawing/2014/main" id="{B67BE7CE-13E5-548F-A847-9195CDB76700}"/>
              </a:ext>
            </a:extLst>
          </p:cNvPr>
          <p:cNvSpPr txBox="1"/>
          <p:nvPr/>
        </p:nvSpPr>
        <p:spPr>
          <a:xfrm>
            <a:off x="3940894" y="2518278"/>
            <a:ext cx="4313957" cy="1938992"/>
          </a:xfrm>
          <a:prstGeom prst="rect">
            <a:avLst/>
          </a:prstGeom>
          <a:noFill/>
        </p:spPr>
        <p:txBody>
          <a:bodyPr wrap="square" rtlCol="0">
            <a:spAutoFit/>
          </a:bodyPr>
          <a:lstStyle/>
          <a:p>
            <a:pPr algn="ctr"/>
            <a:r>
              <a:rPr lang="en-IN" sz="4000" b="1" dirty="0"/>
              <a:t>Project Management Knowledge Areas</a:t>
            </a:r>
          </a:p>
        </p:txBody>
      </p:sp>
    </p:spTree>
    <p:extLst>
      <p:ext uri="{BB962C8B-B14F-4D97-AF65-F5344CB8AC3E}">
        <p14:creationId xmlns:p14="http://schemas.microsoft.com/office/powerpoint/2010/main" val="212105612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7EFD-A455-9E56-3985-6EDFB9F0D8D3}"/>
              </a:ext>
            </a:extLst>
          </p:cNvPr>
          <p:cNvSpPr>
            <a:spLocks noGrp="1"/>
          </p:cNvSpPr>
          <p:nvPr>
            <p:ph type="title"/>
          </p:nvPr>
        </p:nvSpPr>
        <p:spPr/>
        <p:txBody>
          <a:bodyPr/>
          <a:lstStyle/>
          <a:p>
            <a:r>
              <a:rPr lang="en-IN" dirty="0"/>
              <a:t>Project Management Knowledge Areas</a:t>
            </a:r>
          </a:p>
        </p:txBody>
      </p:sp>
      <p:grpSp>
        <p:nvGrpSpPr>
          <p:cNvPr id="28" name="Group 27">
            <a:extLst>
              <a:ext uri="{FF2B5EF4-FFF2-40B4-BE49-F238E27FC236}">
                <a16:creationId xmlns:a16="http://schemas.microsoft.com/office/drawing/2014/main" id="{A090A1E0-64F9-4FAF-92FB-8ED4C4EACCA6}"/>
              </a:ext>
            </a:extLst>
          </p:cNvPr>
          <p:cNvGrpSpPr/>
          <p:nvPr/>
        </p:nvGrpSpPr>
        <p:grpSpPr>
          <a:xfrm>
            <a:off x="8563670" y="2314055"/>
            <a:ext cx="2801030" cy="924340"/>
            <a:chOff x="6691354" y="1022684"/>
            <a:chExt cx="2801030" cy="924340"/>
          </a:xfrm>
        </p:grpSpPr>
        <p:sp>
          <p:nvSpPr>
            <p:cNvPr id="15" name="Flowchart: Terminator 14">
              <a:extLst>
                <a:ext uri="{FF2B5EF4-FFF2-40B4-BE49-F238E27FC236}">
                  <a16:creationId xmlns:a16="http://schemas.microsoft.com/office/drawing/2014/main" id="{63088943-6F55-9EB1-99BF-9AC009EDC595}"/>
                </a:ext>
              </a:extLst>
            </p:cNvPr>
            <p:cNvSpPr/>
            <p:nvPr/>
          </p:nvSpPr>
          <p:spPr>
            <a:xfrm>
              <a:off x="6691354" y="1022684"/>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632FA88-26CC-3CF0-A9F9-03CCAEB06D79}"/>
                </a:ext>
              </a:extLst>
            </p:cNvPr>
            <p:cNvSpPr/>
            <p:nvPr/>
          </p:nvSpPr>
          <p:spPr>
            <a:xfrm>
              <a:off x="8606409" y="1088282"/>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8562C081-67A1-1D88-D7DC-647746A24DE6}"/>
                </a:ext>
              </a:extLst>
            </p:cNvPr>
            <p:cNvSpPr txBox="1"/>
            <p:nvPr/>
          </p:nvSpPr>
          <p:spPr>
            <a:xfrm>
              <a:off x="6854530" y="1182229"/>
              <a:ext cx="1644262" cy="646331"/>
            </a:xfrm>
            <a:prstGeom prst="rect">
              <a:avLst/>
            </a:prstGeom>
            <a:noFill/>
          </p:spPr>
          <p:txBody>
            <a:bodyPr wrap="square" rtlCol="0">
              <a:spAutoFit/>
            </a:bodyPr>
            <a:lstStyle/>
            <a:p>
              <a:pPr algn="r"/>
              <a:r>
                <a:rPr lang="en-IN" b="1" dirty="0"/>
                <a:t>Cost Management</a:t>
              </a:r>
            </a:p>
          </p:txBody>
        </p:sp>
        <p:pic>
          <p:nvPicPr>
            <p:cNvPr id="18" name="Picture 17">
              <a:extLst>
                <a:ext uri="{FF2B5EF4-FFF2-40B4-BE49-F238E27FC236}">
                  <a16:creationId xmlns:a16="http://schemas.microsoft.com/office/drawing/2014/main" id="{74CDC082-2915-596F-26E3-6C0CEE710E6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8708171" y="1190043"/>
              <a:ext cx="589620" cy="589620"/>
            </a:xfrm>
            <a:prstGeom prst="rect">
              <a:avLst/>
            </a:prstGeom>
          </p:spPr>
        </p:pic>
      </p:grpSp>
      <p:grpSp>
        <p:nvGrpSpPr>
          <p:cNvPr id="27" name="Group 26">
            <a:extLst>
              <a:ext uri="{FF2B5EF4-FFF2-40B4-BE49-F238E27FC236}">
                <a16:creationId xmlns:a16="http://schemas.microsoft.com/office/drawing/2014/main" id="{099ABE7C-37F2-CDF7-C95F-20E354FDBBA5}"/>
              </a:ext>
            </a:extLst>
          </p:cNvPr>
          <p:cNvGrpSpPr/>
          <p:nvPr/>
        </p:nvGrpSpPr>
        <p:grpSpPr>
          <a:xfrm>
            <a:off x="8563670" y="3615547"/>
            <a:ext cx="2801030" cy="924340"/>
            <a:chOff x="6664701" y="2504660"/>
            <a:chExt cx="2801030" cy="924340"/>
          </a:xfrm>
        </p:grpSpPr>
        <p:sp>
          <p:nvSpPr>
            <p:cNvPr id="23" name="Flowchart: Terminator 22">
              <a:extLst>
                <a:ext uri="{FF2B5EF4-FFF2-40B4-BE49-F238E27FC236}">
                  <a16:creationId xmlns:a16="http://schemas.microsoft.com/office/drawing/2014/main" id="{55C7F3EF-A3C2-F080-4E3F-3745DF56E538}"/>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876909ED-361A-0D6A-C2A3-DF190AA7ED5C}"/>
                </a:ext>
              </a:extLst>
            </p:cNvPr>
            <p:cNvSpPr/>
            <p:nvPr/>
          </p:nvSpPr>
          <p:spPr>
            <a:xfrm>
              <a:off x="8579756" y="2570258"/>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2781B7D8-7336-CBD3-E289-4B3E08C29F5D}"/>
                </a:ext>
              </a:extLst>
            </p:cNvPr>
            <p:cNvSpPr txBox="1"/>
            <p:nvPr/>
          </p:nvSpPr>
          <p:spPr>
            <a:xfrm>
              <a:off x="6827877" y="2643662"/>
              <a:ext cx="1644262" cy="646331"/>
            </a:xfrm>
            <a:prstGeom prst="rect">
              <a:avLst/>
            </a:prstGeom>
            <a:noFill/>
          </p:spPr>
          <p:txBody>
            <a:bodyPr wrap="square" rtlCol="0">
              <a:spAutoFit/>
            </a:bodyPr>
            <a:lstStyle/>
            <a:p>
              <a:pPr algn="r"/>
              <a:r>
                <a:rPr lang="en-IN" b="1" dirty="0"/>
                <a:t>Quality Management</a:t>
              </a:r>
            </a:p>
          </p:txBody>
        </p:sp>
        <p:pic>
          <p:nvPicPr>
            <p:cNvPr id="26" name="Picture 25">
              <a:extLst>
                <a:ext uri="{FF2B5EF4-FFF2-40B4-BE49-F238E27FC236}">
                  <a16:creationId xmlns:a16="http://schemas.microsoft.com/office/drawing/2014/main" id="{E87B1F14-42FF-8FFA-E212-1C56DBB88C4B}"/>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8717107" y="2707609"/>
              <a:ext cx="518442" cy="518442"/>
            </a:xfrm>
            <a:prstGeom prst="rect">
              <a:avLst/>
            </a:prstGeom>
          </p:spPr>
        </p:pic>
      </p:grpSp>
      <p:grpSp>
        <p:nvGrpSpPr>
          <p:cNvPr id="31" name="Group 30">
            <a:extLst>
              <a:ext uri="{FF2B5EF4-FFF2-40B4-BE49-F238E27FC236}">
                <a16:creationId xmlns:a16="http://schemas.microsoft.com/office/drawing/2014/main" id="{CC24C3C9-AC84-5650-5B0E-4D1076A7840F}"/>
              </a:ext>
            </a:extLst>
          </p:cNvPr>
          <p:cNvGrpSpPr/>
          <p:nvPr/>
        </p:nvGrpSpPr>
        <p:grpSpPr>
          <a:xfrm>
            <a:off x="7675741" y="4884305"/>
            <a:ext cx="2801030" cy="924340"/>
            <a:chOff x="6664701" y="2504660"/>
            <a:chExt cx="2801030" cy="924340"/>
          </a:xfrm>
        </p:grpSpPr>
        <p:sp>
          <p:nvSpPr>
            <p:cNvPr id="32" name="Flowchart: Terminator 31">
              <a:extLst>
                <a:ext uri="{FF2B5EF4-FFF2-40B4-BE49-F238E27FC236}">
                  <a16:creationId xmlns:a16="http://schemas.microsoft.com/office/drawing/2014/main" id="{26460B3A-A0D5-59E4-B65E-CE51BC3B9BA4}"/>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1F3AAB44-F4EE-3396-87AC-1E12DECE4BCC}"/>
                </a:ext>
              </a:extLst>
            </p:cNvPr>
            <p:cNvSpPr/>
            <p:nvPr/>
          </p:nvSpPr>
          <p:spPr>
            <a:xfrm>
              <a:off x="8576436" y="2570256"/>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12D2756A-622E-243B-D3D8-D89DACC00BC6}"/>
                </a:ext>
              </a:extLst>
            </p:cNvPr>
            <p:cNvSpPr txBox="1"/>
            <p:nvPr/>
          </p:nvSpPr>
          <p:spPr>
            <a:xfrm>
              <a:off x="6809346" y="2643660"/>
              <a:ext cx="1767090" cy="646331"/>
            </a:xfrm>
            <a:prstGeom prst="rect">
              <a:avLst/>
            </a:prstGeom>
            <a:noFill/>
          </p:spPr>
          <p:txBody>
            <a:bodyPr wrap="square" rtlCol="0">
              <a:spAutoFit/>
            </a:bodyPr>
            <a:lstStyle/>
            <a:p>
              <a:pPr algn="r"/>
              <a:r>
                <a:rPr lang="en-IN" b="1" dirty="0"/>
                <a:t>Human Resource Management</a:t>
              </a:r>
            </a:p>
          </p:txBody>
        </p:sp>
        <p:pic>
          <p:nvPicPr>
            <p:cNvPr id="35" name="Picture 34">
              <a:extLst>
                <a:ext uri="{FF2B5EF4-FFF2-40B4-BE49-F238E27FC236}">
                  <a16:creationId xmlns:a16="http://schemas.microsoft.com/office/drawing/2014/main" id="{7E657DC2-AF8F-E77E-BBF9-A5A79E73E7A0}"/>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8713787" y="2707607"/>
              <a:ext cx="518442" cy="518442"/>
            </a:xfrm>
            <a:prstGeom prst="rect">
              <a:avLst/>
            </a:prstGeom>
          </p:spPr>
        </p:pic>
      </p:grpSp>
      <p:grpSp>
        <p:nvGrpSpPr>
          <p:cNvPr id="36" name="Group 35">
            <a:extLst>
              <a:ext uri="{FF2B5EF4-FFF2-40B4-BE49-F238E27FC236}">
                <a16:creationId xmlns:a16="http://schemas.microsoft.com/office/drawing/2014/main" id="{2DF467C2-ADF3-1D34-A9A8-69CAFD6BC24D}"/>
              </a:ext>
            </a:extLst>
          </p:cNvPr>
          <p:cNvGrpSpPr/>
          <p:nvPr/>
        </p:nvGrpSpPr>
        <p:grpSpPr>
          <a:xfrm>
            <a:off x="4689049" y="4884305"/>
            <a:ext cx="2801030" cy="924340"/>
            <a:chOff x="595354" y="997557"/>
            <a:chExt cx="2801030" cy="924340"/>
          </a:xfrm>
        </p:grpSpPr>
        <p:sp>
          <p:nvSpPr>
            <p:cNvPr id="37" name="Flowchart: Terminator 36">
              <a:extLst>
                <a:ext uri="{FF2B5EF4-FFF2-40B4-BE49-F238E27FC236}">
                  <a16:creationId xmlns:a16="http://schemas.microsoft.com/office/drawing/2014/main" id="{F1200F98-FD61-CABA-DCAE-5ED71C202858}"/>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CAB6974B-255F-F993-FDA9-E285E2ADEE5C}"/>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AB431036-494F-1B9D-3169-DBBE9A16E830}"/>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Communication Management</a:t>
              </a:r>
            </a:p>
          </p:txBody>
        </p:sp>
        <p:pic>
          <p:nvPicPr>
            <p:cNvPr id="40" name="Picture 39">
              <a:extLst>
                <a:ext uri="{FF2B5EF4-FFF2-40B4-BE49-F238E27FC236}">
                  <a16:creationId xmlns:a16="http://schemas.microsoft.com/office/drawing/2014/main" id="{71AA6C9E-F246-48EF-1A36-11F5D84962BB}"/>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41" name="Group 40">
            <a:extLst>
              <a:ext uri="{FF2B5EF4-FFF2-40B4-BE49-F238E27FC236}">
                <a16:creationId xmlns:a16="http://schemas.microsoft.com/office/drawing/2014/main" id="{41030073-3C4D-26CD-A814-EDDEA5BFD405}"/>
              </a:ext>
            </a:extLst>
          </p:cNvPr>
          <p:cNvGrpSpPr/>
          <p:nvPr/>
        </p:nvGrpSpPr>
        <p:grpSpPr>
          <a:xfrm>
            <a:off x="1715229" y="4884305"/>
            <a:ext cx="2801030" cy="924340"/>
            <a:chOff x="3643354" y="1025913"/>
            <a:chExt cx="2801030" cy="924340"/>
          </a:xfrm>
        </p:grpSpPr>
        <p:sp>
          <p:nvSpPr>
            <p:cNvPr id="42" name="Flowchart: Terminator 41">
              <a:extLst>
                <a:ext uri="{FF2B5EF4-FFF2-40B4-BE49-F238E27FC236}">
                  <a16:creationId xmlns:a16="http://schemas.microsoft.com/office/drawing/2014/main" id="{DFB82EF2-84CC-835F-CD2F-C45ADD7A65B5}"/>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11DE0CEC-AC17-A2CB-B2B3-EF13D9E899FA}"/>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6E20815F-6865-F6E7-1027-B5BF3947CEE3}"/>
                </a:ext>
              </a:extLst>
            </p:cNvPr>
            <p:cNvSpPr txBox="1"/>
            <p:nvPr/>
          </p:nvSpPr>
          <p:spPr>
            <a:xfrm>
              <a:off x="4614460" y="1164916"/>
              <a:ext cx="1644262" cy="646331"/>
            </a:xfrm>
            <a:prstGeom prst="rect">
              <a:avLst/>
            </a:prstGeom>
            <a:noFill/>
          </p:spPr>
          <p:txBody>
            <a:bodyPr wrap="square" rtlCol="0">
              <a:spAutoFit/>
            </a:bodyPr>
            <a:lstStyle/>
            <a:p>
              <a:r>
                <a:rPr lang="en-IN" b="1" dirty="0"/>
                <a:t>Risk Management</a:t>
              </a:r>
            </a:p>
          </p:txBody>
        </p:sp>
        <p:pic>
          <p:nvPicPr>
            <p:cNvPr id="45" name="Picture 44">
              <a:extLst>
                <a:ext uri="{FF2B5EF4-FFF2-40B4-BE49-F238E27FC236}">
                  <a16:creationId xmlns:a16="http://schemas.microsoft.com/office/drawing/2014/main" id="{265EA7CC-7724-1C50-2669-29DB9410F49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46" name="Group 45">
            <a:extLst>
              <a:ext uri="{FF2B5EF4-FFF2-40B4-BE49-F238E27FC236}">
                <a16:creationId xmlns:a16="http://schemas.microsoft.com/office/drawing/2014/main" id="{8AB2F76C-7370-0296-2763-0471EB69187F}"/>
              </a:ext>
            </a:extLst>
          </p:cNvPr>
          <p:cNvGrpSpPr/>
          <p:nvPr/>
        </p:nvGrpSpPr>
        <p:grpSpPr>
          <a:xfrm>
            <a:off x="885658" y="3615547"/>
            <a:ext cx="2801030" cy="924340"/>
            <a:chOff x="595354" y="997557"/>
            <a:chExt cx="2801030" cy="924340"/>
          </a:xfrm>
        </p:grpSpPr>
        <p:sp>
          <p:nvSpPr>
            <p:cNvPr id="47" name="Flowchart: Terminator 46">
              <a:extLst>
                <a:ext uri="{FF2B5EF4-FFF2-40B4-BE49-F238E27FC236}">
                  <a16:creationId xmlns:a16="http://schemas.microsoft.com/office/drawing/2014/main" id="{642B8E9F-86F5-2426-8E00-71DAB5028479}"/>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0C7C8385-B763-EC63-6250-7F6338D7C4C2}"/>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A48B947-4109-0B91-DDEC-16D14C8E30BF}"/>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Procurement Management</a:t>
              </a:r>
            </a:p>
          </p:txBody>
        </p:sp>
        <p:pic>
          <p:nvPicPr>
            <p:cNvPr id="50" name="Picture 49">
              <a:extLst>
                <a:ext uri="{FF2B5EF4-FFF2-40B4-BE49-F238E27FC236}">
                  <a16:creationId xmlns:a16="http://schemas.microsoft.com/office/drawing/2014/main" id="{4D5F32A2-DCE1-6636-ABDE-093153433B3F}"/>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51" name="Group 50">
            <a:extLst>
              <a:ext uri="{FF2B5EF4-FFF2-40B4-BE49-F238E27FC236}">
                <a16:creationId xmlns:a16="http://schemas.microsoft.com/office/drawing/2014/main" id="{C4FA9ABB-9699-2DD6-6B17-04F26AE8171D}"/>
              </a:ext>
            </a:extLst>
          </p:cNvPr>
          <p:cNvGrpSpPr/>
          <p:nvPr/>
        </p:nvGrpSpPr>
        <p:grpSpPr>
          <a:xfrm>
            <a:off x="887667" y="2314055"/>
            <a:ext cx="2801030" cy="924340"/>
            <a:chOff x="3643354" y="1025913"/>
            <a:chExt cx="2801030" cy="924340"/>
          </a:xfrm>
        </p:grpSpPr>
        <p:sp>
          <p:nvSpPr>
            <p:cNvPr id="52" name="Flowchart: Terminator 51">
              <a:extLst>
                <a:ext uri="{FF2B5EF4-FFF2-40B4-BE49-F238E27FC236}">
                  <a16:creationId xmlns:a16="http://schemas.microsoft.com/office/drawing/2014/main" id="{DDDBFFEA-18E6-A917-75ED-F9454FC7F997}"/>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884CEE62-8AA8-7667-B1C1-D7FECB9FA157}"/>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8DB374E-1F7E-CE72-BE32-595C07A3FA37}"/>
                </a:ext>
              </a:extLst>
            </p:cNvPr>
            <p:cNvSpPr txBox="1"/>
            <p:nvPr/>
          </p:nvSpPr>
          <p:spPr>
            <a:xfrm>
              <a:off x="4614460" y="1164916"/>
              <a:ext cx="1644262" cy="646331"/>
            </a:xfrm>
            <a:prstGeom prst="rect">
              <a:avLst/>
            </a:prstGeom>
            <a:noFill/>
          </p:spPr>
          <p:txBody>
            <a:bodyPr wrap="square" rtlCol="0">
              <a:spAutoFit/>
            </a:bodyPr>
            <a:lstStyle/>
            <a:p>
              <a:r>
                <a:rPr lang="en-IN" b="1" dirty="0"/>
                <a:t>Stakeholder Management</a:t>
              </a:r>
            </a:p>
          </p:txBody>
        </p:sp>
        <p:pic>
          <p:nvPicPr>
            <p:cNvPr id="55" name="Picture 54">
              <a:extLst>
                <a:ext uri="{FF2B5EF4-FFF2-40B4-BE49-F238E27FC236}">
                  <a16:creationId xmlns:a16="http://schemas.microsoft.com/office/drawing/2014/main" id="{563657AA-2ADA-C71B-C6E9-B51120F5E10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30" name="Group 29">
            <a:extLst>
              <a:ext uri="{FF2B5EF4-FFF2-40B4-BE49-F238E27FC236}">
                <a16:creationId xmlns:a16="http://schemas.microsoft.com/office/drawing/2014/main" id="{8D592493-DB1B-50DE-6292-F162C4FE3D66}"/>
              </a:ext>
            </a:extLst>
          </p:cNvPr>
          <p:cNvGrpSpPr/>
          <p:nvPr/>
        </p:nvGrpSpPr>
        <p:grpSpPr>
          <a:xfrm>
            <a:off x="4707083" y="1049425"/>
            <a:ext cx="2801030" cy="924340"/>
            <a:chOff x="595354" y="997557"/>
            <a:chExt cx="2801030" cy="924340"/>
          </a:xfrm>
          <a:solidFill>
            <a:schemeClr val="bg1"/>
          </a:solidFill>
        </p:grpSpPr>
        <p:sp>
          <p:nvSpPr>
            <p:cNvPr id="6" name="Flowchart: Terminator 5">
              <a:extLst>
                <a:ext uri="{FF2B5EF4-FFF2-40B4-BE49-F238E27FC236}">
                  <a16:creationId xmlns:a16="http://schemas.microsoft.com/office/drawing/2014/main" id="{C2632BF2-BC99-10F2-A3ED-9A6234DB182B}"/>
                </a:ext>
              </a:extLst>
            </p:cNvPr>
            <p:cNvSpPr/>
            <p:nvPr/>
          </p:nvSpPr>
          <p:spPr>
            <a:xfrm>
              <a:off x="595354" y="997557"/>
              <a:ext cx="2801030" cy="924340"/>
            </a:xfrm>
            <a:prstGeom prst="flowChartTerminator">
              <a:avLst/>
            </a:prstGeom>
            <a:grp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E33B110A-7BC0-84FD-AD09-31A964ACB8AB}"/>
                </a:ext>
              </a:extLst>
            </p:cNvPr>
            <p:cNvSpPr/>
            <p:nvPr/>
          </p:nvSpPr>
          <p:spPr>
            <a:xfrm>
              <a:off x="671554" y="1063155"/>
              <a:ext cx="793144" cy="79314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BF8EAEB-8EEE-89CC-FDF1-8BBB07462BA9}"/>
                </a:ext>
              </a:extLst>
            </p:cNvPr>
            <p:cNvSpPr txBox="1"/>
            <p:nvPr/>
          </p:nvSpPr>
          <p:spPr>
            <a:xfrm>
              <a:off x="1566460" y="1136560"/>
              <a:ext cx="1644262" cy="646331"/>
            </a:xfrm>
            <a:prstGeom prst="rect">
              <a:avLst/>
            </a:prstGeom>
            <a:grpFill/>
          </p:spPr>
          <p:txBody>
            <a:bodyPr wrap="square" rtlCol="0">
              <a:spAutoFit/>
            </a:bodyPr>
            <a:lstStyle/>
            <a:p>
              <a:r>
                <a:rPr lang="en-IN" b="1" dirty="0">
                  <a:solidFill>
                    <a:schemeClr val="accent6"/>
                  </a:solidFill>
                </a:rPr>
                <a:t>Scope Management</a:t>
              </a:r>
            </a:p>
          </p:txBody>
        </p:sp>
        <p:pic>
          <p:nvPicPr>
            <p:cNvPr id="10" name="Picture 9">
              <a:extLst>
                <a:ext uri="{FF2B5EF4-FFF2-40B4-BE49-F238E27FC236}">
                  <a16:creationId xmlns:a16="http://schemas.microsoft.com/office/drawing/2014/main" id="{9FC9E635-A781-49C0-8239-59AE6E7BC235}"/>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73316" y="1164916"/>
              <a:ext cx="589620" cy="589620"/>
            </a:xfrm>
            <a:prstGeom prst="rect">
              <a:avLst/>
            </a:prstGeom>
            <a:grpFill/>
          </p:spPr>
        </p:pic>
      </p:grpSp>
      <p:grpSp>
        <p:nvGrpSpPr>
          <p:cNvPr id="29" name="Group 28">
            <a:extLst>
              <a:ext uri="{FF2B5EF4-FFF2-40B4-BE49-F238E27FC236}">
                <a16:creationId xmlns:a16="http://schemas.microsoft.com/office/drawing/2014/main" id="{9A2F74D2-BC83-0855-A525-ECBFA8979635}"/>
              </a:ext>
            </a:extLst>
          </p:cNvPr>
          <p:cNvGrpSpPr/>
          <p:nvPr/>
        </p:nvGrpSpPr>
        <p:grpSpPr>
          <a:xfrm>
            <a:off x="7675741" y="1049425"/>
            <a:ext cx="2801030" cy="924340"/>
            <a:chOff x="3643354" y="1025913"/>
            <a:chExt cx="2801030" cy="924340"/>
          </a:xfrm>
        </p:grpSpPr>
        <p:sp>
          <p:nvSpPr>
            <p:cNvPr id="11" name="Flowchart: Terminator 10">
              <a:extLst>
                <a:ext uri="{FF2B5EF4-FFF2-40B4-BE49-F238E27FC236}">
                  <a16:creationId xmlns:a16="http://schemas.microsoft.com/office/drawing/2014/main" id="{3E880A33-F635-0F99-1BDD-6F65F76533FC}"/>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49E80DD-6002-C019-EDD5-62B910CB900C}"/>
                </a:ext>
              </a:extLst>
            </p:cNvPr>
            <p:cNvSpPr/>
            <p:nvPr/>
          </p:nvSpPr>
          <p:spPr>
            <a:xfrm>
              <a:off x="5555089" y="1090434"/>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02840FD-CB98-D6D2-D16E-BDCD0EA44D40}"/>
                </a:ext>
              </a:extLst>
            </p:cNvPr>
            <p:cNvSpPr txBox="1"/>
            <p:nvPr/>
          </p:nvSpPr>
          <p:spPr>
            <a:xfrm>
              <a:off x="3813855" y="1130769"/>
              <a:ext cx="1644262" cy="646331"/>
            </a:xfrm>
            <a:prstGeom prst="rect">
              <a:avLst/>
            </a:prstGeom>
            <a:noFill/>
          </p:spPr>
          <p:txBody>
            <a:bodyPr wrap="square" rtlCol="0">
              <a:spAutoFit/>
            </a:bodyPr>
            <a:lstStyle/>
            <a:p>
              <a:pPr algn="r"/>
              <a:r>
                <a:rPr lang="en-IN" b="1" dirty="0"/>
                <a:t>Time Management</a:t>
              </a:r>
            </a:p>
          </p:txBody>
        </p:sp>
        <p:pic>
          <p:nvPicPr>
            <p:cNvPr id="14" name="Picture 13">
              <a:extLst>
                <a:ext uri="{FF2B5EF4-FFF2-40B4-BE49-F238E27FC236}">
                  <a16:creationId xmlns:a16="http://schemas.microsoft.com/office/drawing/2014/main" id="{D0275510-8C4B-0A83-6CFA-5CC7E01EDBD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5656851" y="1192195"/>
              <a:ext cx="589620" cy="589620"/>
            </a:xfrm>
            <a:prstGeom prst="rect">
              <a:avLst/>
            </a:prstGeom>
          </p:spPr>
        </p:pic>
      </p:grpSp>
      <p:grpSp>
        <p:nvGrpSpPr>
          <p:cNvPr id="56" name="Group 55">
            <a:extLst>
              <a:ext uri="{FF2B5EF4-FFF2-40B4-BE49-F238E27FC236}">
                <a16:creationId xmlns:a16="http://schemas.microsoft.com/office/drawing/2014/main" id="{91A208FD-ED87-6933-739E-CC96E96DEDA3}"/>
              </a:ext>
            </a:extLst>
          </p:cNvPr>
          <p:cNvGrpSpPr/>
          <p:nvPr/>
        </p:nvGrpSpPr>
        <p:grpSpPr>
          <a:xfrm>
            <a:off x="1715229" y="1049425"/>
            <a:ext cx="2801030" cy="924340"/>
            <a:chOff x="3643354" y="1025913"/>
            <a:chExt cx="2801030" cy="924340"/>
          </a:xfrm>
        </p:grpSpPr>
        <p:sp>
          <p:nvSpPr>
            <p:cNvPr id="57" name="Flowchart: Terminator 56">
              <a:extLst>
                <a:ext uri="{FF2B5EF4-FFF2-40B4-BE49-F238E27FC236}">
                  <a16:creationId xmlns:a16="http://schemas.microsoft.com/office/drawing/2014/main" id="{EA4C4291-E589-BD15-35DC-9F1970553762}"/>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72C3E83-A82E-F968-F0B2-477EC13AD81B}"/>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E96FD82-0608-1693-B3C9-8788F76D5E1B}"/>
                </a:ext>
              </a:extLst>
            </p:cNvPr>
            <p:cNvSpPr txBox="1"/>
            <p:nvPr/>
          </p:nvSpPr>
          <p:spPr>
            <a:xfrm>
              <a:off x="4614460" y="1164916"/>
              <a:ext cx="1644262" cy="646331"/>
            </a:xfrm>
            <a:prstGeom prst="rect">
              <a:avLst/>
            </a:prstGeom>
            <a:noFill/>
          </p:spPr>
          <p:txBody>
            <a:bodyPr wrap="square" rtlCol="0">
              <a:spAutoFit/>
            </a:bodyPr>
            <a:lstStyle/>
            <a:p>
              <a:r>
                <a:rPr lang="en-IN" b="1" dirty="0"/>
                <a:t>Integration Management</a:t>
              </a:r>
            </a:p>
          </p:txBody>
        </p:sp>
        <p:pic>
          <p:nvPicPr>
            <p:cNvPr id="60" name="Picture 59">
              <a:extLst>
                <a:ext uri="{FF2B5EF4-FFF2-40B4-BE49-F238E27FC236}">
                  <a16:creationId xmlns:a16="http://schemas.microsoft.com/office/drawing/2014/main" id="{43886159-6296-E0E8-CF7F-60D805CEF6BE}"/>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
        <p:nvSpPr>
          <p:cNvPr id="63" name="TextBox 62">
            <a:extLst>
              <a:ext uri="{FF2B5EF4-FFF2-40B4-BE49-F238E27FC236}">
                <a16:creationId xmlns:a16="http://schemas.microsoft.com/office/drawing/2014/main" id="{B67BE7CE-13E5-548F-A847-9195CDB76700}"/>
              </a:ext>
            </a:extLst>
          </p:cNvPr>
          <p:cNvSpPr txBox="1"/>
          <p:nvPr/>
        </p:nvSpPr>
        <p:spPr>
          <a:xfrm>
            <a:off x="3940894" y="2518278"/>
            <a:ext cx="4313957" cy="1938992"/>
          </a:xfrm>
          <a:prstGeom prst="rect">
            <a:avLst/>
          </a:prstGeom>
          <a:noFill/>
        </p:spPr>
        <p:txBody>
          <a:bodyPr wrap="square" rtlCol="0">
            <a:spAutoFit/>
          </a:bodyPr>
          <a:lstStyle/>
          <a:p>
            <a:pPr algn="ctr"/>
            <a:r>
              <a:rPr lang="en-IN" sz="4000" b="1" dirty="0"/>
              <a:t>Project Management Knowledge Areas</a:t>
            </a:r>
          </a:p>
        </p:txBody>
      </p:sp>
      <p:sp>
        <p:nvSpPr>
          <p:cNvPr id="3" name="TextBox 2">
            <a:extLst>
              <a:ext uri="{FF2B5EF4-FFF2-40B4-BE49-F238E27FC236}">
                <a16:creationId xmlns:a16="http://schemas.microsoft.com/office/drawing/2014/main" id="{EEEA32D3-7386-C1EF-DF9C-74F407A3AEE7}"/>
              </a:ext>
            </a:extLst>
          </p:cNvPr>
          <p:cNvSpPr txBox="1"/>
          <p:nvPr/>
        </p:nvSpPr>
        <p:spPr>
          <a:xfrm>
            <a:off x="108256" y="6142741"/>
            <a:ext cx="10272364" cy="369332"/>
          </a:xfrm>
          <a:prstGeom prst="rect">
            <a:avLst/>
          </a:prstGeom>
          <a:solidFill>
            <a:schemeClr val="accent5">
              <a:lumMod val="20000"/>
              <a:lumOff val="80000"/>
            </a:schemeClr>
          </a:solidFill>
        </p:spPr>
        <p:txBody>
          <a:bodyPr wrap="none" rtlCol="0">
            <a:spAutoFit/>
          </a:bodyPr>
          <a:lstStyle/>
          <a:p>
            <a:r>
              <a:rPr lang="en-IN" b="1" dirty="0">
                <a:solidFill>
                  <a:schemeClr val="accent6"/>
                </a:solidFill>
              </a:rPr>
              <a:t>Scope Management</a:t>
            </a:r>
            <a:r>
              <a:rPr lang="en-IN" dirty="0"/>
              <a:t> involves defining and managing all the work required to complete the project successfully.</a:t>
            </a:r>
          </a:p>
        </p:txBody>
      </p:sp>
    </p:spTree>
    <p:extLst>
      <p:ext uri="{BB962C8B-B14F-4D97-AF65-F5344CB8AC3E}">
        <p14:creationId xmlns:p14="http://schemas.microsoft.com/office/powerpoint/2010/main" val="394548167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7EFD-A455-9E56-3985-6EDFB9F0D8D3}"/>
              </a:ext>
            </a:extLst>
          </p:cNvPr>
          <p:cNvSpPr>
            <a:spLocks noGrp="1"/>
          </p:cNvSpPr>
          <p:nvPr>
            <p:ph type="title"/>
          </p:nvPr>
        </p:nvSpPr>
        <p:spPr/>
        <p:txBody>
          <a:bodyPr/>
          <a:lstStyle/>
          <a:p>
            <a:r>
              <a:rPr lang="en-IN" dirty="0"/>
              <a:t>Project Management Knowledge Areas</a:t>
            </a:r>
          </a:p>
        </p:txBody>
      </p:sp>
      <p:grpSp>
        <p:nvGrpSpPr>
          <p:cNvPr id="28" name="Group 27">
            <a:extLst>
              <a:ext uri="{FF2B5EF4-FFF2-40B4-BE49-F238E27FC236}">
                <a16:creationId xmlns:a16="http://schemas.microsoft.com/office/drawing/2014/main" id="{A090A1E0-64F9-4FAF-92FB-8ED4C4EACCA6}"/>
              </a:ext>
            </a:extLst>
          </p:cNvPr>
          <p:cNvGrpSpPr/>
          <p:nvPr/>
        </p:nvGrpSpPr>
        <p:grpSpPr>
          <a:xfrm>
            <a:off x="8563670" y="2314055"/>
            <a:ext cx="2801030" cy="924340"/>
            <a:chOff x="6691354" y="1022684"/>
            <a:chExt cx="2801030" cy="924340"/>
          </a:xfrm>
        </p:grpSpPr>
        <p:sp>
          <p:nvSpPr>
            <p:cNvPr id="15" name="Flowchart: Terminator 14">
              <a:extLst>
                <a:ext uri="{FF2B5EF4-FFF2-40B4-BE49-F238E27FC236}">
                  <a16:creationId xmlns:a16="http://schemas.microsoft.com/office/drawing/2014/main" id="{63088943-6F55-9EB1-99BF-9AC009EDC595}"/>
                </a:ext>
              </a:extLst>
            </p:cNvPr>
            <p:cNvSpPr/>
            <p:nvPr/>
          </p:nvSpPr>
          <p:spPr>
            <a:xfrm>
              <a:off x="6691354" y="1022684"/>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632FA88-26CC-3CF0-A9F9-03CCAEB06D79}"/>
                </a:ext>
              </a:extLst>
            </p:cNvPr>
            <p:cNvSpPr/>
            <p:nvPr/>
          </p:nvSpPr>
          <p:spPr>
            <a:xfrm>
              <a:off x="8606409" y="1088282"/>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8562C081-67A1-1D88-D7DC-647746A24DE6}"/>
                </a:ext>
              </a:extLst>
            </p:cNvPr>
            <p:cNvSpPr txBox="1"/>
            <p:nvPr/>
          </p:nvSpPr>
          <p:spPr>
            <a:xfrm>
              <a:off x="6854530" y="1182229"/>
              <a:ext cx="1644262" cy="646331"/>
            </a:xfrm>
            <a:prstGeom prst="rect">
              <a:avLst/>
            </a:prstGeom>
            <a:noFill/>
          </p:spPr>
          <p:txBody>
            <a:bodyPr wrap="square" rtlCol="0">
              <a:spAutoFit/>
            </a:bodyPr>
            <a:lstStyle/>
            <a:p>
              <a:pPr algn="r"/>
              <a:r>
                <a:rPr lang="en-IN" b="1" dirty="0"/>
                <a:t>Cost Management</a:t>
              </a:r>
            </a:p>
          </p:txBody>
        </p:sp>
        <p:pic>
          <p:nvPicPr>
            <p:cNvPr id="18" name="Picture 17">
              <a:extLst>
                <a:ext uri="{FF2B5EF4-FFF2-40B4-BE49-F238E27FC236}">
                  <a16:creationId xmlns:a16="http://schemas.microsoft.com/office/drawing/2014/main" id="{74CDC082-2915-596F-26E3-6C0CEE710E6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8708171" y="1190043"/>
              <a:ext cx="589620" cy="589620"/>
            </a:xfrm>
            <a:prstGeom prst="rect">
              <a:avLst/>
            </a:prstGeom>
          </p:spPr>
        </p:pic>
      </p:grpSp>
      <p:grpSp>
        <p:nvGrpSpPr>
          <p:cNvPr id="27" name="Group 26">
            <a:extLst>
              <a:ext uri="{FF2B5EF4-FFF2-40B4-BE49-F238E27FC236}">
                <a16:creationId xmlns:a16="http://schemas.microsoft.com/office/drawing/2014/main" id="{099ABE7C-37F2-CDF7-C95F-20E354FDBBA5}"/>
              </a:ext>
            </a:extLst>
          </p:cNvPr>
          <p:cNvGrpSpPr/>
          <p:nvPr/>
        </p:nvGrpSpPr>
        <p:grpSpPr>
          <a:xfrm>
            <a:off x="8563670" y="3615547"/>
            <a:ext cx="2801030" cy="924340"/>
            <a:chOff x="6664701" y="2504660"/>
            <a:chExt cx="2801030" cy="924340"/>
          </a:xfrm>
        </p:grpSpPr>
        <p:sp>
          <p:nvSpPr>
            <p:cNvPr id="23" name="Flowchart: Terminator 22">
              <a:extLst>
                <a:ext uri="{FF2B5EF4-FFF2-40B4-BE49-F238E27FC236}">
                  <a16:creationId xmlns:a16="http://schemas.microsoft.com/office/drawing/2014/main" id="{55C7F3EF-A3C2-F080-4E3F-3745DF56E538}"/>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876909ED-361A-0D6A-C2A3-DF190AA7ED5C}"/>
                </a:ext>
              </a:extLst>
            </p:cNvPr>
            <p:cNvSpPr/>
            <p:nvPr/>
          </p:nvSpPr>
          <p:spPr>
            <a:xfrm>
              <a:off x="8579756" y="2570258"/>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2781B7D8-7336-CBD3-E289-4B3E08C29F5D}"/>
                </a:ext>
              </a:extLst>
            </p:cNvPr>
            <p:cNvSpPr txBox="1"/>
            <p:nvPr/>
          </p:nvSpPr>
          <p:spPr>
            <a:xfrm>
              <a:off x="6827877" y="2643662"/>
              <a:ext cx="1644262" cy="646331"/>
            </a:xfrm>
            <a:prstGeom prst="rect">
              <a:avLst/>
            </a:prstGeom>
            <a:noFill/>
          </p:spPr>
          <p:txBody>
            <a:bodyPr wrap="square" rtlCol="0">
              <a:spAutoFit/>
            </a:bodyPr>
            <a:lstStyle/>
            <a:p>
              <a:pPr algn="r"/>
              <a:r>
                <a:rPr lang="en-IN" b="1" dirty="0"/>
                <a:t>Quality Management</a:t>
              </a:r>
            </a:p>
          </p:txBody>
        </p:sp>
        <p:pic>
          <p:nvPicPr>
            <p:cNvPr id="26" name="Picture 25">
              <a:extLst>
                <a:ext uri="{FF2B5EF4-FFF2-40B4-BE49-F238E27FC236}">
                  <a16:creationId xmlns:a16="http://schemas.microsoft.com/office/drawing/2014/main" id="{E87B1F14-42FF-8FFA-E212-1C56DBB88C4B}"/>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8717107" y="2707609"/>
              <a:ext cx="518442" cy="518442"/>
            </a:xfrm>
            <a:prstGeom prst="rect">
              <a:avLst/>
            </a:prstGeom>
          </p:spPr>
        </p:pic>
      </p:grpSp>
      <p:grpSp>
        <p:nvGrpSpPr>
          <p:cNvPr id="31" name="Group 30">
            <a:extLst>
              <a:ext uri="{FF2B5EF4-FFF2-40B4-BE49-F238E27FC236}">
                <a16:creationId xmlns:a16="http://schemas.microsoft.com/office/drawing/2014/main" id="{CC24C3C9-AC84-5650-5B0E-4D1076A7840F}"/>
              </a:ext>
            </a:extLst>
          </p:cNvPr>
          <p:cNvGrpSpPr/>
          <p:nvPr/>
        </p:nvGrpSpPr>
        <p:grpSpPr>
          <a:xfrm>
            <a:off x="7675741" y="4884305"/>
            <a:ext cx="2801030" cy="924340"/>
            <a:chOff x="6664701" y="2504660"/>
            <a:chExt cx="2801030" cy="924340"/>
          </a:xfrm>
        </p:grpSpPr>
        <p:sp>
          <p:nvSpPr>
            <p:cNvPr id="32" name="Flowchart: Terminator 31">
              <a:extLst>
                <a:ext uri="{FF2B5EF4-FFF2-40B4-BE49-F238E27FC236}">
                  <a16:creationId xmlns:a16="http://schemas.microsoft.com/office/drawing/2014/main" id="{26460B3A-A0D5-59E4-B65E-CE51BC3B9BA4}"/>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1F3AAB44-F4EE-3396-87AC-1E12DECE4BCC}"/>
                </a:ext>
              </a:extLst>
            </p:cNvPr>
            <p:cNvSpPr/>
            <p:nvPr/>
          </p:nvSpPr>
          <p:spPr>
            <a:xfrm>
              <a:off x="8576436" y="2570256"/>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12D2756A-622E-243B-D3D8-D89DACC00BC6}"/>
                </a:ext>
              </a:extLst>
            </p:cNvPr>
            <p:cNvSpPr txBox="1"/>
            <p:nvPr/>
          </p:nvSpPr>
          <p:spPr>
            <a:xfrm>
              <a:off x="6809346" y="2643660"/>
              <a:ext cx="1767090" cy="646331"/>
            </a:xfrm>
            <a:prstGeom prst="rect">
              <a:avLst/>
            </a:prstGeom>
            <a:noFill/>
          </p:spPr>
          <p:txBody>
            <a:bodyPr wrap="square" rtlCol="0">
              <a:spAutoFit/>
            </a:bodyPr>
            <a:lstStyle/>
            <a:p>
              <a:pPr algn="r"/>
              <a:r>
                <a:rPr lang="en-IN" b="1" dirty="0"/>
                <a:t>Human Resource Management</a:t>
              </a:r>
            </a:p>
          </p:txBody>
        </p:sp>
        <p:pic>
          <p:nvPicPr>
            <p:cNvPr id="35" name="Picture 34">
              <a:extLst>
                <a:ext uri="{FF2B5EF4-FFF2-40B4-BE49-F238E27FC236}">
                  <a16:creationId xmlns:a16="http://schemas.microsoft.com/office/drawing/2014/main" id="{7E657DC2-AF8F-E77E-BBF9-A5A79E73E7A0}"/>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8713787" y="2707607"/>
              <a:ext cx="518442" cy="518442"/>
            </a:xfrm>
            <a:prstGeom prst="rect">
              <a:avLst/>
            </a:prstGeom>
          </p:spPr>
        </p:pic>
      </p:grpSp>
      <p:grpSp>
        <p:nvGrpSpPr>
          <p:cNvPr id="36" name="Group 35">
            <a:extLst>
              <a:ext uri="{FF2B5EF4-FFF2-40B4-BE49-F238E27FC236}">
                <a16:creationId xmlns:a16="http://schemas.microsoft.com/office/drawing/2014/main" id="{2DF467C2-ADF3-1D34-A9A8-69CAFD6BC24D}"/>
              </a:ext>
            </a:extLst>
          </p:cNvPr>
          <p:cNvGrpSpPr/>
          <p:nvPr/>
        </p:nvGrpSpPr>
        <p:grpSpPr>
          <a:xfrm>
            <a:off x="4689049" y="4884305"/>
            <a:ext cx="2801030" cy="924340"/>
            <a:chOff x="595354" y="997557"/>
            <a:chExt cx="2801030" cy="924340"/>
          </a:xfrm>
        </p:grpSpPr>
        <p:sp>
          <p:nvSpPr>
            <p:cNvPr id="37" name="Flowchart: Terminator 36">
              <a:extLst>
                <a:ext uri="{FF2B5EF4-FFF2-40B4-BE49-F238E27FC236}">
                  <a16:creationId xmlns:a16="http://schemas.microsoft.com/office/drawing/2014/main" id="{F1200F98-FD61-CABA-DCAE-5ED71C202858}"/>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CAB6974B-255F-F993-FDA9-E285E2ADEE5C}"/>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AB431036-494F-1B9D-3169-DBBE9A16E830}"/>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Communication Management</a:t>
              </a:r>
            </a:p>
          </p:txBody>
        </p:sp>
        <p:pic>
          <p:nvPicPr>
            <p:cNvPr id="40" name="Picture 39">
              <a:extLst>
                <a:ext uri="{FF2B5EF4-FFF2-40B4-BE49-F238E27FC236}">
                  <a16:creationId xmlns:a16="http://schemas.microsoft.com/office/drawing/2014/main" id="{71AA6C9E-F246-48EF-1A36-11F5D84962BB}"/>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41" name="Group 40">
            <a:extLst>
              <a:ext uri="{FF2B5EF4-FFF2-40B4-BE49-F238E27FC236}">
                <a16:creationId xmlns:a16="http://schemas.microsoft.com/office/drawing/2014/main" id="{41030073-3C4D-26CD-A814-EDDEA5BFD405}"/>
              </a:ext>
            </a:extLst>
          </p:cNvPr>
          <p:cNvGrpSpPr/>
          <p:nvPr/>
        </p:nvGrpSpPr>
        <p:grpSpPr>
          <a:xfrm>
            <a:off x="1715229" y="4884305"/>
            <a:ext cx="2801030" cy="924340"/>
            <a:chOff x="3643354" y="1025913"/>
            <a:chExt cx="2801030" cy="924340"/>
          </a:xfrm>
        </p:grpSpPr>
        <p:sp>
          <p:nvSpPr>
            <p:cNvPr id="42" name="Flowchart: Terminator 41">
              <a:extLst>
                <a:ext uri="{FF2B5EF4-FFF2-40B4-BE49-F238E27FC236}">
                  <a16:creationId xmlns:a16="http://schemas.microsoft.com/office/drawing/2014/main" id="{DFB82EF2-84CC-835F-CD2F-C45ADD7A65B5}"/>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11DE0CEC-AC17-A2CB-B2B3-EF13D9E899FA}"/>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6E20815F-6865-F6E7-1027-B5BF3947CEE3}"/>
                </a:ext>
              </a:extLst>
            </p:cNvPr>
            <p:cNvSpPr txBox="1"/>
            <p:nvPr/>
          </p:nvSpPr>
          <p:spPr>
            <a:xfrm>
              <a:off x="4614460" y="1164916"/>
              <a:ext cx="1644262" cy="646331"/>
            </a:xfrm>
            <a:prstGeom prst="rect">
              <a:avLst/>
            </a:prstGeom>
            <a:noFill/>
          </p:spPr>
          <p:txBody>
            <a:bodyPr wrap="square" rtlCol="0">
              <a:spAutoFit/>
            </a:bodyPr>
            <a:lstStyle/>
            <a:p>
              <a:r>
                <a:rPr lang="en-IN" b="1" dirty="0"/>
                <a:t>Risk Management</a:t>
              </a:r>
            </a:p>
          </p:txBody>
        </p:sp>
        <p:pic>
          <p:nvPicPr>
            <p:cNvPr id="45" name="Picture 44">
              <a:extLst>
                <a:ext uri="{FF2B5EF4-FFF2-40B4-BE49-F238E27FC236}">
                  <a16:creationId xmlns:a16="http://schemas.microsoft.com/office/drawing/2014/main" id="{265EA7CC-7724-1C50-2669-29DB9410F49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46" name="Group 45">
            <a:extLst>
              <a:ext uri="{FF2B5EF4-FFF2-40B4-BE49-F238E27FC236}">
                <a16:creationId xmlns:a16="http://schemas.microsoft.com/office/drawing/2014/main" id="{8AB2F76C-7370-0296-2763-0471EB69187F}"/>
              </a:ext>
            </a:extLst>
          </p:cNvPr>
          <p:cNvGrpSpPr/>
          <p:nvPr/>
        </p:nvGrpSpPr>
        <p:grpSpPr>
          <a:xfrm>
            <a:off x="885658" y="3615547"/>
            <a:ext cx="2801030" cy="924340"/>
            <a:chOff x="595354" y="997557"/>
            <a:chExt cx="2801030" cy="924340"/>
          </a:xfrm>
        </p:grpSpPr>
        <p:sp>
          <p:nvSpPr>
            <p:cNvPr id="47" name="Flowchart: Terminator 46">
              <a:extLst>
                <a:ext uri="{FF2B5EF4-FFF2-40B4-BE49-F238E27FC236}">
                  <a16:creationId xmlns:a16="http://schemas.microsoft.com/office/drawing/2014/main" id="{642B8E9F-86F5-2426-8E00-71DAB5028479}"/>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0C7C8385-B763-EC63-6250-7F6338D7C4C2}"/>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A48B947-4109-0B91-DDEC-16D14C8E30BF}"/>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Procurement Management</a:t>
              </a:r>
            </a:p>
          </p:txBody>
        </p:sp>
        <p:pic>
          <p:nvPicPr>
            <p:cNvPr id="50" name="Picture 49">
              <a:extLst>
                <a:ext uri="{FF2B5EF4-FFF2-40B4-BE49-F238E27FC236}">
                  <a16:creationId xmlns:a16="http://schemas.microsoft.com/office/drawing/2014/main" id="{4D5F32A2-DCE1-6636-ABDE-093153433B3F}"/>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51" name="Group 50">
            <a:extLst>
              <a:ext uri="{FF2B5EF4-FFF2-40B4-BE49-F238E27FC236}">
                <a16:creationId xmlns:a16="http://schemas.microsoft.com/office/drawing/2014/main" id="{C4FA9ABB-9699-2DD6-6B17-04F26AE8171D}"/>
              </a:ext>
            </a:extLst>
          </p:cNvPr>
          <p:cNvGrpSpPr/>
          <p:nvPr/>
        </p:nvGrpSpPr>
        <p:grpSpPr>
          <a:xfrm>
            <a:off x="887667" y="2314055"/>
            <a:ext cx="2801030" cy="924340"/>
            <a:chOff x="3643354" y="1025913"/>
            <a:chExt cx="2801030" cy="924340"/>
          </a:xfrm>
        </p:grpSpPr>
        <p:sp>
          <p:nvSpPr>
            <p:cNvPr id="52" name="Flowchart: Terminator 51">
              <a:extLst>
                <a:ext uri="{FF2B5EF4-FFF2-40B4-BE49-F238E27FC236}">
                  <a16:creationId xmlns:a16="http://schemas.microsoft.com/office/drawing/2014/main" id="{DDDBFFEA-18E6-A917-75ED-F9454FC7F997}"/>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884CEE62-8AA8-7667-B1C1-D7FECB9FA157}"/>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8DB374E-1F7E-CE72-BE32-595C07A3FA37}"/>
                </a:ext>
              </a:extLst>
            </p:cNvPr>
            <p:cNvSpPr txBox="1"/>
            <p:nvPr/>
          </p:nvSpPr>
          <p:spPr>
            <a:xfrm>
              <a:off x="4614460" y="1164916"/>
              <a:ext cx="1644262" cy="646331"/>
            </a:xfrm>
            <a:prstGeom prst="rect">
              <a:avLst/>
            </a:prstGeom>
            <a:noFill/>
          </p:spPr>
          <p:txBody>
            <a:bodyPr wrap="square" rtlCol="0">
              <a:spAutoFit/>
            </a:bodyPr>
            <a:lstStyle/>
            <a:p>
              <a:r>
                <a:rPr lang="en-IN" b="1" dirty="0"/>
                <a:t>Stakeholder Management</a:t>
              </a:r>
            </a:p>
          </p:txBody>
        </p:sp>
        <p:pic>
          <p:nvPicPr>
            <p:cNvPr id="55" name="Picture 54">
              <a:extLst>
                <a:ext uri="{FF2B5EF4-FFF2-40B4-BE49-F238E27FC236}">
                  <a16:creationId xmlns:a16="http://schemas.microsoft.com/office/drawing/2014/main" id="{563657AA-2ADA-C71B-C6E9-B51120F5E10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29" name="Group 28">
            <a:extLst>
              <a:ext uri="{FF2B5EF4-FFF2-40B4-BE49-F238E27FC236}">
                <a16:creationId xmlns:a16="http://schemas.microsoft.com/office/drawing/2014/main" id="{9A2F74D2-BC83-0855-A525-ECBFA8979635}"/>
              </a:ext>
            </a:extLst>
          </p:cNvPr>
          <p:cNvGrpSpPr/>
          <p:nvPr/>
        </p:nvGrpSpPr>
        <p:grpSpPr>
          <a:xfrm>
            <a:off x="7675741" y="1049425"/>
            <a:ext cx="2801030" cy="924340"/>
            <a:chOff x="3643354" y="1025913"/>
            <a:chExt cx="2801030" cy="924340"/>
          </a:xfrm>
        </p:grpSpPr>
        <p:sp>
          <p:nvSpPr>
            <p:cNvPr id="11" name="Flowchart: Terminator 10">
              <a:extLst>
                <a:ext uri="{FF2B5EF4-FFF2-40B4-BE49-F238E27FC236}">
                  <a16:creationId xmlns:a16="http://schemas.microsoft.com/office/drawing/2014/main" id="{3E880A33-F635-0F99-1BDD-6F65F76533FC}"/>
                </a:ext>
              </a:extLst>
            </p:cNvPr>
            <p:cNvSpPr/>
            <p:nvPr/>
          </p:nvSpPr>
          <p:spPr>
            <a:xfrm>
              <a:off x="3643354" y="1025913"/>
              <a:ext cx="2801030" cy="924340"/>
            </a:xfrm>
            <a:prstGeom prst="flowChartTerminator">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Oval 11">
              <a:extLst>
                <a:ext uri="{FF2B5EF4-FFF2-40B4-BE49-F238E27FC236}">
                  <a16:creationId xmlns:a16="http://schemas.microsoft.com/office/drawing/2014/main" id="{E49E80DD-6002-C019-EDD5-62B910CB900C}"/>
                </a:ext>
              </a:extLst>
            </p:cNvPr>
            <p:cNvSpPr/>
            <p:nvPr/>
          </p:nvSpPr>
          <p:spPr>
            <a:xfrm>
              <a:off x="5555089" y="1090434"/>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02840FD-CB98-D6D2-D16E-BDCD0EA44D40}"/>
                </a:ext>
              </a:extLst>
            </p:cNvPr>
            <p:cNvSpPr txBox="1"/>
            <p:nvPr/>
          </p:nvSpPr>
          <p:spPr>
            <a:xfrm>
              <a:off x="3813855" y="1130769"/>
              <a:ext cx="1644262" cy="646331"/>
            </a:xfrm>
            <a:prstGeom prst="rect">
              <a:avLst/>
            </a:prstGeom>
            <a:noFill/>
          </p:spPr>
          <p:txBody>
            <a:bodyPr wrap="square" rtlCol="0">
              <a:spAutoFit/>
            </a:bodyPr>
            <a:lstStyle/>
            <a:p>
              <a:pPr algn="r"/>
              <a:r>
                <a:rPr lang="en-IN" b="1" dirty="0">
                  <a:solidFill>
                    <a:schemeClr val="accent6"/>
                  </a:solidFill>
                </a:rPr>
                <a:t>Time Management</a:t>
              </a:r>
            </a:p>
          </p:txBody>
        </p:sp>
        <p:pic>
          <p:nvPicPr>
            <p:cNvPr id="14" name="Picture 13">
              <a:extLst>
                <a:ext uri="{FF2B5EF4-FFF2-40B4-BE49-F238E27FC236}">
                  <a16:creationId xmlns:a16="http://schemas.microsoft.com/office/drawing/2014/main" id="{D0275510-8C4B-0A83-6CFA-5CC7E01EDBDF}"/>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5656851" y="1192195"/>
              <a:ext cx="589620" cy="589620"/>
            </a:xfrm>
            <a:prstGeom prst="rect">
              <a:avLst/>
            </a:prstGeom>
          </p:spPr>
        </p:pic>
      </p:grpSp>
      <p:grpSp>
        <p:nvGrpSpPr>
          <p:cNvPr id="56" name="Group 55">
            <a:extLst>
              <a:ext uri="{FF2B5EF4-FFF2-40B4-BE49-F238E27FC236}">
                <a16:creationId xmlns:a16="http://schemas.microsoft.com/office/drawing/2014/main" id="{91A208FD-ED87-6933-739E-CC96E96DEDA3}"/>
              </a:ext>
            </a:extLst>
          </p:cNvPr>
          <p:cNvGrpSpPr/>
          <p:nvPr/>
        </p:nvGrpSpPr>
        <p:grpSpPr>
          <a:xfrm>
            <a:off x="1715229" y="1049425"/>
            <a:ext cx="2801030" cy="924340"/>
            <a:chOff x="3643354" y="1025913"/>
            <a:chExt cx="2801030" cy="924340"/>
          </a:xfrm>
        </p:grpSpPr>
        <p:sp>
          <p:nvSpPr>
            <p:cNvPr id="57" name="Flowchart: Terminator 56">
              <a:extLst>
                <a:ext uri="{FF2B5EF4-FFF2-40B4-BE49-F238E27FC236}">
                  <a16:creationId xmlns:a16="http://schemas.microsoft.com/office/drawing/2014/main" id="{EA4C4291-E589-BD15-35DC-9F1970553762}"/>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72C3E83-A82E-F968-F0B2-477EC13AD81B}"/>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E96FD82-0608-1693-B3C9-8788F76D5E1B}"/>
                </a:ext>
              </a:extLst>
            </p:cNvPr>
            <p:cNvSpPr txBox="1"/>
            <p:nvPr/>
          </p:nvSpPr>
          <p:spPr>
            <a:xfrm>
              <a:off x="4614460" y="1164916"/>
              <a:ext cx="1644262" cy="646331"/>
            </a:xfrm>
            <a:prstGeom prst="rect">
              <a:avLst/>
            </a:prstGeom>
            <a:noFill/>
          </p:spPr>
          <p:txBody>
            <a:bodyPr wrap="square" rtlCol="0">
              <a:spAutoFit/>
            </a:bodyPr>
            <a:lstStyle/>
            <a:p>
              <a:r>
                <a:rPr lang="en-IN" b="1" dirty="0"/>
                <a:t>Integration Management</a:t>
              </a:r>
            </a:p>
          </p:txBody>
        </p:sp>
        <p:pic>
          <p:nvPicPr>
            <p:cNvPr id="60" name="Picture 59">
              <a:extLst>
                <a:ext uri="{FF2B5EF4-FFF2-40B4-BE49-F238E27FC236}">
                  <a16:creationId xmlns:a16="http://schemas.microsoft.com/office/drawing/2014/main" id="{43886159-6296-E0E8-CF7F-60D805CEF6BE}"/>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
        <p:nvSpPr>
          <p:cNvPr id="63" name="TextBox 62">
            <a:extLst>
              <a:ext uri="{FF2B5EF4-FFF2-40B4-BE49-F238E27FC236}">
                <a16:creationId xmlns:a16="http://schemas.microsoft.com/office/drawing/2014/main" id="{B67BE7CE-13E5-548F-A847-9195CDB76700}"/>
              </a:ext>
            </a:extLst>
          </p:cNvPr>
          <p:cNvSpPr txBox="1"/>
          <p:nvPr/>
        </p:nvSpPr>
        <p:spPr>
          <a:xfrm>
            <a:off x="3940894" y="2518278"/>
            <a:ext cx="4313957" cy="1938992"/>
          </a:xfrm>
          <a:prstGeom prst="rect">
            <a:avLst/>
          </a:prstGeom>
          <a:noFill/>
        </p:spPr>
        <p:txBody>
          <a:bodyPr wrap="square" rtlCol="0">
            <a:spAutoFit/>
          </a:bodyPr>
          <a:lstStyle/>
          <a:p>
            <a:pPr algn="ctr"/>
            <a:r>
              <a:rPr lang="en-IN" sz="4000" b="1" dirty="0"/>
              <a:t>Project Management Knowledge Areas</a:t>
            </a:r>
          </a:p>
        </p:txBody>
      </p:sp>
      <p:sp>
        <p:nvSpPr>
          <p:cNvPr id="3" name="TextBox 2">
            <a:extLst>
              <a:ext uri="{FF2B5EF4-FFF2-40B4-BE49-F238E27FC236}">
                <a16:creationId xmlns:a16="http://schemas.microsoft.com/office/drawing/2014/main" id="{EEEA32D3-7386-C1EF-DF9C-74F407A3AEE7}"/>
              </a:ext>
            </a:extLst>
          </p:cNvPr>
          <p:cNvSpPr txBox="1"/>
          <p:nvPr/>
        </p:nvSpPr>
        <p:spPr>
          <a:xfrm>
            <a:off x="117768" y="5912514"/>
            <a:ext cx="10262852" cy="646331"/>
          </a:xfrm>
          <a:prstGeom prst="rect">
            <a:avLst/>
          </a:prstGeom>
          <a:solidFill>
            <a:schemeClr val="accent5">
              <a:lumMod val="20000"/>
              <a:lumOff val="80000"/>
            </a:schemeClr>
          </a:solidFill>
        </p:spPr>
        <p:txBody>
          <a:bodyPr wrap="square" rtlCol="0">
            <a:spAutoFit/>
          </a:bodyPr>
          <a:lstStyle/>
          <a:p>
            <a:r>
              <a:rPr lang="en-IN" b="1" dirty="0">
                <a:solidFill>
                  <a:schemeClr val="accent6"/>
                </a:solidFill>
              </a:rPr>
              <a:t>Time Management</a:t>
            </a:r>
            <a:r>
              <a:rPr lang="en-IN" dirty="0"/>
              <a:t> includes estimating how long it will take to complete the work, developing and acceptable project schedule, and ensuring timely completion of the project.</a:t>
            </a:r>
          </a:p>
        </p:txBody>
      </p:sp>
      <p:grpSp>
        <p:nvGrpSpPr>
          <p:cNvPr id="4" name="Group 3">
            <a:extLst>
              <a:ext uri="{FF2B5EF4-FFF2-40B4-BE49-F238E27FC236}">
                <a16:creationId xmlns:a16="http://schemas.microsoft.com/office/drawing/2014/main" id="{0CEAD12D-DF8D-B244-382C-E1B9B7C78B27}"/>
              </a:ext>
            </a:extLst>
          </p:cNvPr>
          <p:cNvGrpSpPr/>
          <p:nvPr/>
        </p:nvGrpSpPr>
        <p:grpSpPr>
          <a:xfrm>
            <a:off x="4707083" y="1049425"/>
            <a:ext cx="2801030" cy="924340"/>
            <a:chOff x="595354" y="997557"/>
            <a:chExt cx="2801030" cy="924340"/>
          </a:xfrm>
        </p:grpSpPr>
        <p:sp>
          <p:nvSpPr>
            <p:cNvPr id="5" name="Flowchart: Terminator 4">
              <a:extLst>
                <a:ext uri="{FF2B5EF4-FFF2-40B4-BE49-F238E27FC236}">
                  <a16:creationId xmlns:a16="http://schemas.microsoft.com/office/drawing/2014/main" id="{FF57F38C-EDB0-7E26-96CB-6885988558B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430420E-6824-C0EB-E762-C0B8DF0512B9}"/>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33066DBE-04C9-750C-D207-92F610EEB1AB}"/>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Scope Management</a:t>
              </a:r>
            </a:p>
          </p:txBody>
        </p:sp>
        <p:pic>
          <p:nvPicPr>
            <p:cNvPr id="20" name="Picture 19">
              <a:extLst>
                <a:ext uri="{FF2B5EF4-FFF2-40B4-BE49-F238E27FC236}">
                  <a16:creationId xmlns:a16="http://schemas.microsoft.com/office/drawing/2014/main" id="{F2823940-DCC8-3D7C-56A7-0AF291A73E4E}"/>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73316" y="1164916"/>
              <a:ext cx="589620" cy="589620"/>
            </a:xfrm>
            <a:prstGeom prst="rect">
              <a:avLst/>
            </a:prstGeom>
          </p:spPr>
        </p:pic>
      </p:grpSp>
    </p:spTree>
    <p:extLst>
      <p:ext uri="{BB962C8B-B14F-4D97-AF65-F5344CB8AC3E}">
        <p14:creationId xmlns:p14="http://schemas.microsoft.com/office/powerpoint/2010/main" val="137105103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7EFD-A455-9E56-3985-6EDFB9F0D8D3}"/>
              </a:ext>
            </a:extLst>
          </p:cNvPr>
          <p:cNvSpPr>
            <a:spLocks noGrp="1"/>
          </p:cNvSpPr>
          <p:nvPr>
            <p:ph type="title"/>
          </p:nvPr>
        </p:nvSpPr>
        <p:spPr/>
        <p:txBody>
          <a:bodyPr/>
          <a:lstStyle/>
          <a:p>
            <a:r>
              <a:rPr lang="en-IN" dirty="0"/>
              <a:t>Project Management Knowledge Areas</a:t>
            </a:r>
          </a:p>
        </p:txBody>
      </p:sp>
      <p:grpSp>
        <p:nvGrpSpPr>
          <p:cNvPr id="28" name="Group 27">
            <a:extLst>
              <a:ext uri="{FF2B5EF4-FFF2-40B4-BE49-F238E27FC236}">
                <a16:creationId xmlns:a16="http://schemas.microsoft.com/office/drawing/2014/main" id="{A090A1E0-64F9-4FAF-92FB-8ED4C4EACCA6}"/>
              </a:ext>
            </a:extLst>
          </p:cNvPr>
          <p:cNvGrpSpPr/>
          <p:nvPr/>
        </p:nvGrpSpPr>
        <p:grpSpPr>
          <a:xfrm>
            <a:off x="8563670" y="2314055"/>
            <a:ext cx="2801030" cy="924340"/>
            <a:chOff x="6691354" y="1022684"/>
            <a:chExt cx="2801030" cy="924340"/>
          </a:xfrm>
        </p:grpSpPr>
        <p:sp>
          <p:nvSpPr>
            <p:cNvPr id="15" name="Flowchart: Terminator 14">
              <a:extLst>
                <a:ext uri="{FF2B5EF4-FFF2-40B4-BE49-F238E27FC236}">
                  <a16:creationId xmlns:a16="http://schemas.microsoft.com/office/drawing/2014/main" id="{63088943-6F55-9EB1-99BF-9AC009EDC595}"/>
                </a:ext>
              </a:extLst>
            </p:cNvPr>
            <p:cNvSpPr/>
            <p:nvPr/>
          </p:nvSpPr>
          <p:spPr>
            <a:xfrm>
              <a:off x="6691354" y="1022684"/>
              <a:ext cx="2801030" cy="924340"/>
            </a:xfrm>
            <a:prstGeom prst="flowChartTerminator">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solidFill>
              </a:endParaRPr>
            </a:p>
          </p:txBody>
        </p:sp>
        <p:sp>
          <p:nvSpPr>
            <p:cNvPr id="16" name="Oval 15">
              <a:extLst>
                <a:ext uri="{FF2B5EF4-FFF2-40B4-BE49-F238E27FC236}">
                  <a16:creationId xmlns:a16="http://schemas.microsoft.com/office/drawing/2014/main" id="{5632FA88-26CC-3CF0-A9F9-03CCAEB06D79}"/>
                </a:ext>
              </a:extLst>
            </p:cNvPr>
            <p:cNvSpPr/>
            <p:nvPr/>
          </p:nvSpPr>
          <p:spPr>
            <a:xfrm>
              <a:off x="8606409" y="1088282"/>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8562C081-67A1-1D88-D7DC-647746A24DE6}"/>
                </a:ext>
              </a:extLst>
            </p:cNvPr>
            <p:cNvSpPr txBox="1"/>
            <p:nvPr/>
          </p:nvSpPr>
          <p:spPr>
            <a:xfrm>
              <a:off x="6854530" y="1182229"/>
              <a:ext cx="1644262" cy="646331"/>
            </a:xfrm>
            <a:prstGeom prst="rect">
              <a:avLst/>
            </a:prstGeom>
            <a:noFill/>
          </p:spPr>
          <p:txBody>
            <a:bodyPr wrap="square" rtlCol="0">
              <a:spAutoFit/>
            </a:bodyPr>
            <a:lstStyle/>
            <a:p>
              <a:pPr algn="r"/>
              <a:r>
                <a:rPr lang="en-IN" b="1" dirty="0">
                  <a:solidFill>
                    <a:schemeClr val="accent6"/>
                  </a:solidFill>
                </a:rPr>
                <a:t>Cost Management</a:t>
              </a:r>
            </a:p>
          </p:txBody>
        </p:sp>
        <p:pic>
          <p:nvPicPr>
            <p:cNvPr id="18" name="Picture 17">
              <a:extLst>
                <a:ext uri="{FF2B5EF4-FFF2-40B4-BE49-F238E27FC236}">
                  <a16:creationId xmlns:a16="http://schemas.microsoft.com/office/drawing/2014/main" id="{74CDC082-2915-596F-26E3-6C0CEE710E6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8708171" y="1190043"/>
              <a:ext cx="589620" cy="589620"/>
            </a:xfrm>
            <a:prstGeom prst="rect">
              <a:avLst/>
            </a:prstGeom>
          </p:spPr>
        </p:pic>
      </p:grpSp>
      <p:grpSp>
        <p:nvGrpSpPr>
          <p:cNvPr id="27" name="Group 26">
            <a:extLst>
              <a:ext uri="{FF2B5EF4-FFF2-40B4-BE49-F238E27FC236}">
                <a16:creationId xmlns:a16="http://schemas.microsoft.com/office/drawing/2014/main" id="{099ABE7C-37F2-CDF7-C95F-20E354FDBBA5}"/>
              </a:ext>
            </a:extLst>
          </p:cNvPr>
          <p:cNvGrpSpPr/>
          <p:nvPr/>
        </p:nvGrpSpPr>
        <p:grpSpPr>
          <a:xfrm>
            <a:off x="8563670" y="3615547"/>
            <a:ext cx="2801030" cy="924340"/>
            <a:chOff x="6664701" y="2504660"/>
            <a:chExt cx="2801030" cy="924340"/>
          </a:xfrm>
        </p:grpSpPr>
        <p:sp>
          <p:nvSpPr>
            <p:cNvPr id="23" name="Flowchart: Terminator 22">
              <a:extLst>
                <a:ext uri="{FF2B5EF4-FFF2-40B4-BE49-F238E27FC236}">
                  <a16:creationId xmlns:a16="http://schemas.microsoft.com/office/drawing/2014/main" id="{55C7F3EF-A3C2-F080-4E3F-3745DF56E538}"/>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876909ED-361A-0D6A-C2A3-DF190AA7ED5C}"/>
                </a:ext>
              </a:extLst>
            </p:cNvPr>
            <p:cNvSpPr/>
            <p:nvPr/>
          </p:nvSpPr>
          <p:spPr>
            <a:xfrm>
              <a:off x="8579756" y="2570258"/>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2781B7D8-7336-CBD3-E289-4B3E08C29F5D}"/>
                </a:ext>
              </a:extLst>
            </p:cNvPr>
            <p:cNvSpPr txBox="1"/>
            <p:nvPr/>
          </p:nvSpPr>
          <p:spPr>
            <a:xfrm>
              <a:off x="6827877" y="2643662"/>
              <a:ext cx="1644262" cy="646331"/>
            </a:xfrm>
            <a:prstGeom prst="rect">
              <a:avLst/>
            </a:prstGeom>
            <a:noFill/>
          </p:spPr>
          <p:txBody>
            <a:bodyPr wrap="square" rtlCol="0">
              <a:spAutoFit/>
            </a:bodyPr>
            <a:lstStyle/>
            <a:p>
              <a:pPr algn="r"/>
              <a:r>
                <a:rPr lang="en-IN" b="1" dirty="0"/>
                <a:t>Quality Management</a:t>
              </a:r>
            </a:p>
          </p:txBody>
        </p:sp>
        <p:pic>
          <p:nvPicPr>
            <p:cNvPr id="26" name="Picture 25">
              <a:extLst>
                <a:ext uri="{FF2B5EF4-FFF2-40B4-BE49-F238E27FC236}">
                  <a16:creationId xmlns:a16="http://schemas.microsoft.com/office/drawing/2014/main" id="{E87B1F14-42FF-8FFA-E212-1C56DBB88C4B}"/>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8717107" y="2707609"/>
              <a:ext cx="518442" cy="518442"/>
            </a:xfrm>
            <a:prstGeom prst="rect">
              <a:avLst/>
            </a:prstGeom>
          </p:spPr>
        </p:pic>
      </p:grpSp>
      <p:grpSp>
        <p:nvGrpSpPr>
          <p:cNvPr id="31" name="Group 30">
            <a:extLst>
              <a:ext uri="{FF2B5EF4-FFF2-40B4-BE49-F238E27FC236}">
                <a16:creationId xmlns:a16="http://schemas.microsoft.com/office/drawing/2014/main" id="{CC24C3C9-AC84-5650-5B0E-4D1076A7840F}"/>
              </a:ext>
            </a:extLst>
          </p:cNvPr>
          <p:cNvGrpSpPr/>
          <p:nvPr/>
        </p:nvGrpSpPr>
        <p:grpSpPr>
          <a:xfrm>
            <a:off x="7675741" y="4884305"/>
            <a:ext cx="2801030" cy="924340"/>
            <a:chOff x="6664701" y="2504660"/>
            <a:chExt cx="2801030" cy="924340"/>
          </a:xfrm>
        </p:grpSpPr>
        <p:sp>
          <p:nvSpPr>
            <p:cNvPr id="32" name="Flowchart: Terminator 31">
              <a:extLst>
                <a:ext uri="{FF2B5EF4-FFF2-40B4-BE49-F238E27FC236}">
                  <a16:creationId xmlns:a16="http://schemas.microsoft.com/office/drawing/2014/main" id="{26460B3A-A0D5-59E4-B65E-CE51BC3B9BA4}"/>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1F3AAB44-F4EE-3396-87AC-1E12DECE4BCC}"/>
                </a:ext>
              </a:extLst>
            </p:cNvPr>
            <p:cNvSpPr/>
            <p:nvPr/>
          </p:nvSpPr>
          <p:spPr>
            <a:xfrm>
              <a:off x="8576436" y="2570256"/>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12D2756A-622E-243B-D3D8-D89DACC00BC6}"/>
                </a:ext>
              </a:extLst>
            </p:cNvPr>
            <p:cNvSpPr txBox="1"/>
            <p:nvPr/>
          </p:nvSpPr>
          <p:spPr>
            <a:xfrm>
              <a:off x="6809346" y="2643660"/>
              <a:ext cx="1767090" cy="646331"/>
            </a:xfrm>
            <a:prstGeom prst="rect">
              <a:avLst/>
            </a:prstGeom>
            <a:noFill/>
          </p:spPr>
          <p:txBody>
            <a:bodyPr wrap="square" rtlCol="0">
              <a:spAutoFit/>
            </a:bodyPr>
            <a:lstStyle/>
            <a:p>
              <a:pPr algn="r"/>
              <a:r>
                <a:rPr lang="en-IN" b="1" dirty="0"/>
                <a:t>Human Resource Management</a:t>
              </a:r>
            </a:p>
          </p:txBody>
        </p:sp>
        <p:pic>
          <p:nvPicPr>
            <p:cNvPr id="35" name="Picture 34">
              <a:extLst>
                <a:ext uri="{FF2B5EF4-FFF2-40B4-BE49-F238E27FC236}">
                  <a16:creationId xmlns:a16="http://schemas.microsoft.com/office/drawing/2014/main" id="{7E657DC2-AF8F-E77E-BBF9-A5A79E73E7A0}"/>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8713787" y="2707607"/>
              <a:ext cx="518442" cy="518442"/>
            </a:xfrm>
            <a:prstGeom prst="rect">
              <a:avLst/>
            </a:prstGeom>
          </p:spPr>
        </p:pic>
      </p:grpSp>
      <p:grpSp>
        <p:nvGrpSpPr>
          <p:cNvPr id="36" name="Group 35">
            <a:extLst>
              <a:ext uri="{FF2B5EF4-FFF2-40B4-BE49-F238E27FC236}">
                <a16:creationId xmlns:a16="http://schemas.microsoft.com/office/drawing/2014/main" id="{2DF467C2-ADF3-1D34-A9A8-69CAFD6BC24D}"/>
              </a:ext>
            </a:extLst>
          </p:cNvPr>
          <p:cNvGrpSpPr/>
          <p:nvPr/>
        </p:nvGrpSpPr>
        <p:grpSpPr>
          <a:xfrm>
            <a:off x="4689049" y="4884305"/>
            <a:ext cx="2801030" cy="924340"/>
            <a:chOff x="595354" y="997557"/>
            <a:chExt cx="2801030" cy="924340"/>
          </a:xfrm>
        </p:grpSpPr>
        <p:sp>
          <p:nvSpPr>
            <p:cNvPr id="37" name="Flowchart: Terminator 36">
              <a:extLst>
                <a:ext uri="{FF2B5EF4-FFF2-40B4-BE49-F238E27FC236}">
                  <a16:creationId xmlns:a16="http://schemas.microsoft.com/office/drawing/2014/main" id="{F1200F98-FD61-CABA-DCAE-5ED71C202858}"/>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CAB6974B-255F-F993-FDA9-E285E2ADEE5C}"/>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AB431036-494F-1B9D-3169-DBBE9A16E830}"/>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Communication Management</a:t>
              </a:r>
            </a:p>
          </p:txBody>
        </p:sp>
        <p:pic>
          <p:nvPicPr>
            <p:cNvPr id="40" name="Picture 39">
              <a:extLst>
                <a:ext uri="{FF2B5EF4-FFF2-40B4-BE49-F238E27FC236}">
                  <a16:creationId xmlns:a16="http://schemas.microsoft.com/office/drawing/2014/main" id="{71AA6C9E-F246-48EF-1A36-11F5D84962BB}"/>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41" name="Group 40">
            <a:extLst>
              <a:ext uri="{FF2B5EF4-FFF2-40B4-BE49-F238E27FC236}">
                <a16:creationId xmlns:a16="http://schemas.microsoft.com/office/drawing/2014/main" id="{41030073-3C4D-26CD-A814-EDDEA5BFD405}"/>
              </a:ext>
            </a:extLst>
          </p:cNvPr>
          <p:cNvGrpSpPr/>
          <p:nvPr/>
        </p:nvGrpSpPr>
        <p:grpSpPr>
          <a:xfrm>
            <a:off x="1715229" y="4884305"/>
            <a:ext cx="2801030" cy="924340"/>
            <a:chOff x="3643354" y="1025913"/>
            <a:chExt cx="2801030" cy="924340"/>
          </a:xfrm>
        </p:grpSpPr>
        <p:sp>
          <p:nvSpPr>
            <p:cNvPr id="42" name="Flowchart: Terminator 41">
              <a:extLst>
                <a:ext uri="{FF2B5EF4-FFF2-40B4-BE49-F238E27FC236}">
                  <a16:creationId xmlns:a16="http://schemas.microsoft.com/office/drawing/2014/main" id="{DFB82EF2-84CC-835F-CD2F-C45ADD7A65B5}"/>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11DE0CEC-AC17-A2CB-B2B3-EF13D9E899FA}"/>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6E20815F-6865-F6E7-1027-B5BF3947CEE3}"/>
                </a:ext>
              </a:extLst>
            </p:cNvPr>
            <p:cNvSpPr txBox="1"/>
            <p:nvPr/>
          </p:nvSpPr>
          <p:spPr>
            <a:xfrm>
              <a:off x="4614460" y="1164916"/>
              <a:ext cx="1644262" cy="646331"/>
            </a:xfrm>
            <a:prstGeom prst="rect">
              <a:avLst/>
            </a:prstGeom>
            <a:noFill/>
          </p:spPr>
          <p:txBody>
            <a:bodyPr wrap="square" rtlCol="0">
              <a:spAutoFit/>
            </a:bodyPr>
            <a:lstStyle/>
            <a:p>
              <a:r>
                <a:rPr lang="en-IN" b="1" dirty="0"/>
                <a:t>Risk Management</a:t>
              </a:r>
            </a:p>
          </p:txBody>
        </p:sp>
        <p:pic>
          <p:nvPicPr>
            <p:cNvPr id="45" name="Picture 44">
              <a:extLst>
                <a:ext uri="{FF2B5EF4-FFF2-40B4-BE49-F238E27FC236}">
                  <a16:creationId xmlns:a16="http://schemas.microsoft.com/office/drawing/2014/main" id="{265EA7CC-7724-1C50-2669-29DB9410F49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46" name="Group 45">
            <a:extLst>
              <a:ext uri="{FF2B5EF4-FFF2-40B4-BE49-F238E27FC236}">
                <a16:creationId xmlns:a16="http://schemas.microsoft.com/office/drawing/2014/main" id="{8AB2F76C-7370-0296-2763-0471EB69187F}"/>
              </a:ext>
            </a:extLst>
          </p:cNvPr>
          <p:cNvGrpSpPr/>
          <p:nvPr/>
        </p:nvGrpSpPr>
        <p:grpSpPr>
          <a:xfrm>
            <a:off x="885658" y="3615547"/>
            <a:ext cx="2801030" cy="924340"/>
            <a:chOff x="595354" y="997557"/>
            <a:chExt cx="2801030" cy="924340"/>
          </a:xfrm>
        </p:grpSpPr>
        <p:sp>
          <p:nvSpPr>
            <p:cNvPr id="47" name="Flowchart: Terminator 46">
              <a:extLst>
                <a:ext uri="{FF2B5EF4-FFF2-40B4-BE49-F238E27FC236}">
                  <a16:creationId xmlns:a16="http://schemas.microsoft.com/office/drawing/2014/main" id="{642B8E9F-86F5-2426-8E00-71DAB5028479}"/>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0C7C8385-B763-EC63-6250-7F6338D7C4C2}"/>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A48B947-4109-0B91-DDEC-16D14C8E30BF}"/>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Procurement Management</a:t>
              </a:r>
            </a:p>
          </p:txBody>
        </p:sp>
        <p:pic>
          <p:nvPicPr>
            <p:cNvPr id="50" name="Picture 49">
              <a:extLst>
                <a:ext uri="{FF2B5EF4-FFF2-40B4-BE49-F238E27FC236}">
                  <a16:creationId xmlns:a16="http://schemas.microsoft.com/office/drawing/2014/main" id="{4D5F32A2-DCE1-6636-ABDE-093153433B3F}"/>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51" name="Group 50">
            <a:extLst>
              <a:ext uri="{FF2B5EF4-FFF2-40B4-BE49-F238E27FC236}">
                <a16:creationId xmlns:a16="http://schemas.microsoft.com/office/drawing/2014/main" id="{C4FA9ABB-9699-2DD6-6B17-04F26AE8171D}"/>
              </a:ext>
            </a:extLst>
          </p:cNvPr>
          <p:cNvGrpSpPr/>
          <p:nvPr/>
        </p:nvGrpSpPr>
        <p:grpSpPr>
          <a:xfrm>
            <a:off x="887667" y="2314055"/>
            <a:ext cx="2801030" cy="924340"/>
            <a:chOff x="3643354" y="1025913"/>
            <a:chExt cx="2801030" cy="924340"/>
          </a:xfrm>
        </p:grpSpPr>
        <p:sp>
          <p:nvSpPr>
            <p:cNvPr id="52" name="Flowchart: Terminator 51">
              <a:extLst>
                <a:ext uri="{FF2B5EF4-FFF2-40B4-BE49-F238E27FC236}">
                  <a16:creationId xmlns:a16="http://schemas.microsoft.com/office/drawing/2014/main" id="{DDDBFFEA-18E6-A917-75ED-F9454FC7F997}"/>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884CEE62-8AA8-7667-B1C1-D7FECB9FA157}"/>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8DB374E-1F7E-CE72-BE32-595C07A3FA37}"/>
                </a:ext>
              </a:extLst>
            </p:cNvPr>
            <p:cNvSpPr txBox="1"/>
            <p:nvPr/>
          </p:nvSpPr>
          <p:spPr>
            <a:xfrm>
              <a:off x="4614460" y="1164916"/>
              <a:ext cx="1644262" cy="646331"/>
            </a:xfrm>
            <a:prstGeom prst="rect">
              <a:avLst/>
            </a:prstGeom>
            <a:noFill/>
          </p:spPr>
          <p:txBody>
            <a:bodyPr wrap="square" rtlCol="0">
              <a:spAutoFit/>
            </a:bodyPr>
            <a:lstStyle/>
            <a:p>
              <a:r>
                <a:rPr lang="en-IN" b="1" dirty="0"/>
                <a:t>Stakeholder Management</a:t>
              </a:r>
            </a:p>
          </p:txBody>
        </p:sp>
        <p:pic>
          <p:nvPicPr>
            <p:cNvPr id="55" name="Picture 54">
              <a:extLst>
                <a:ext uri="{FF2B5EF4-FFF2-40B4-BE49-F238E27FC236}">
                  <a16:creationId xmlns:a16="http://schemas.microsoft.com/office/drawing/2014/main" id="{563657AA-2ADA-C71B-C6E9-B51120F5E10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56" name="Group 55">
            <a:extLst>
              <a:ext uri="{FF2B5EF4-FFF2-40B4-BE49-F238E27FC236}">
                <a16:creationId xmlns:a16="http://schemas.microsoft.com/office/drawing/2014/main" id="{91A208FD-ED87-6933-739E-CC96E96DEDA3}"/>
              </a:ext>
            </a:extLst>
          </p:cNvPr>
          <p:cNvGrpSpPr/>
          <p:nvPr/>
        </p:nvGrpSpPr>
        <p:grpSpPr>
          <a:xfrm>
            <a:off x="1715229" y="1049425"/>
            <a:ext cx="2801030" cy="924340"/>
            <a:chOff x="3643354" y="1025913"/>
            <a:chExt cx="2801030" cy="924340"/>
          </a:xfrm>
        </p:grpSpPr>
        <p:sp>
          <p:nvSpPr>
            <p:cNvPr id="57" name="Flowchart: Terminator 56">
              <a:extLst>
                <a:ext uri="{FF2B5EF4-FFF2-40B4-BE49-F238E27FC236}">
                  <a16:creationId xmlns:a16="http://schemas.microsoft.com/office/drawing/2014/main" id="{EA4C4291-E589-BD15-35DC-9F1970553762}"/>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72C3E83-A82E-F968-F0B2-477EC13AD81B}"/>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E96FD82-0608-1693-B3C9-8788F76D5E1B}"/>
                </a:ext>
              </a:extLst>
            </p:cNvPr>
            <p:cNvSpPr txBox="1"/>
            <p:nvPr/>
          </p:nvSpPr>
          <p:spPr>
            <a:xfrm>
              <a:off x="4614460" y="1164916"/>
              <a:ext cx="1644262" cy="646331"/>
            </a:xfrm>
            <a:prstGeom prst="rect">
              <a:avLst/>
            </a:prstGeom>
            <a:noFill/>
          </p:spPr>
          <p:txBody>
            <a:bodyPr wrap="square" rtlCol="0">
              <a:spAutoFit/>
            </a:bodyPr>
            <a:lstStyle/>
            <a:p>
              <a:r>
                <a:rPr lang="en-IN" b="1" dirty="0"/>
                <a:t>Integration Management</a:t>
              </a:r>
            </a:p>
          </p:txBody>
        </p:sp>
        <p:pic>
          <p:nvPicPr>
            <p:cNvPr id="60" name="Picture 59">
              <a:extLst>
                <a:ext uri="{FF2B5EF4-FFF2-40B4-BE49-F238E27FC236}">
                  <a16:creationId xmlns:a16="http://schemas.microsoft.com/office/drawing/2014/main" id="{43886159-6296-E0E8-CF7F-60D805CEF6BE}"/>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
        <p:nvSpPr>
          <p:cNvPr id="63" name="TextBox 62">
            <a:extLst>
              <a:ext uri="{FF2B5EF4-FFF2-40B4-BE49-F238E27FC236}">
                <a16:creationId xmlns:a16="http://schemas.microsoft.com/office/drawing/2014/main" id="{B67BE7CE-13E5-548F-A847-9195CDB76700}"/>
              </a:ext>
            </a:extLst>
          </p:cNvPr>
          <p:cNvSpPr txBox="1"/>
          <p:nvPr/>
        </p:nvSpPr>
        <p:spPr>
          <a:xfrm>
            <a:off x="3940894" y="2518278"/>
            <a:ext cx="4313957" cy="1938992"/>
          </a:xfrm>
          <a:prstGeom prst="rect">
            <a:avLst/>
          </a:prstGeom>
          <a:noFill/>
        </p:spPr>
        <p:txBody>
          <a:bodyPr wrap="square" rtlCol="0">
            <a:spAutoFit/>
          </a:bodyPr>
          <a:lstStyle/>
          <a:p>
            <a:pPr algn="ctr"/>
            <a:r>
              <a:rPr lang="en-IN" sz="4000" b="1" dirty="0"/>
              <a:t>Project Management Knowledge Areas</a:t>
            </a:r>
          </a:p>
        </p:txBody>
      </p:sp>
      <p:grpSp>
        <p:nvGrpSpPr>
          <p:cNvPr id="4" name="Group 3">
            <a:extLst>
              <a:ext uri="{FF2B5EF4-FFF2-40B4-BE49-F238E27FC236}">
                <a16:creationId xmlns:a16="http://schemas.microsoft.com/office/drawing/2014/main" id="{0CEAD12D-DF8D-B244-382C-E1B9B7C78B27}"/>
              </a:ext>
            </a:extLst>
          </p:cNvPr>
          <p:cNvGrpSpPr/>
          <p:nvPr/>
        </p:nvGrpSpPr>
        <p:grpSpPr>
          <a:xfrm>
            <a:off x="4707083" y="1049425"/>
            <a:ext cx="2801030" cy="924340"/>
            <a:chOff x="595354" y="997557"/>
            <a:chExt cx="2801030" cy="924340"/>
          </a:xfrm>
        </p:grpSpPr>
        <p:sp>
          <p:nvSpPr>
            <p:cNvPr id="5" name="Flowchart: Terminator 4">
              <a:extLst>
                <a:ext uri="{FF2B5EF4-FFF2-40B4-BE49-F238E27FC236}">
                  <a16:creationId xmlns:a16="http://schemas.microsoft.com/office/drawing/2014/main" id="{FF57F38C-EDB0-7E26-96CB-6885988558B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430420E-6824-C0EB-E762-C0B8DF0512B9}"/>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33066DBE-04C9-750C-D207-92F610EEB1AB}"/>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Scope Management</a:t>
              </a:r>
            </a:p>
          </p:txBody>
        </p:sp>
        <p:pic>
          <p:nvPicPr>
            <p:cNvPr id="20" name="Picture 19">
              <a:extLst>
                <a:ext uri="{FF2B5EF4-FFF2-40B4-BE49-F238E27FC236}">
                  <a16:creationId xmlns:a16="http://schemas.microsoft.com/office/drawing/2014/main" id="{F2823940-DCC8-3D7C-56A7-0AF291A73E4E}"/>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773316" y="1164916"/>
              <a:ext cx="589620" cy="589620"/>
            </a:xfrm>
            <a:prstGeom prst="rect">
              <a:avLst/>
            </a:prstGeom>
          </p:spPr>
        </p:pic>
      </p:grpSp>
      <p:grpSp>
        <p:nvGrpSpPr>
          <p:cNvPr id="6" name="Group 5">
            <a:extLst>
              <a:ext uri="{FF2B5EF4-FFF2-40B4-BE49-F238E27FC236}">
                <a16:creationId xmlns:a16="http://schemas.microsoft.com/office/drawing/2014/main" id="{6F677E27-AC05-5EE5-1AE9-5EE8147E3DCB}"/>
              </a:ext>
            </a:extLst>
          </p:cNvPr>
          <p:cNvGrpSpPr/>
          <p:nvPr/>
        </p:nvGrpSpPr>
        <p:grpSpPr>
          <a:xfrm>
            <a:off x="7675741" y="1049425"/>
            <a:ext cx="2801030" cy="924340"/>
            <a:chOff x="3643354" y="1025913"/>
            <a:chExt cx="2801030" cy="924340"/>
          </a:xfrm>
        </p:grpSpPr>
        <p:sp>
          <p:nvSpPr>
            <p:cNvPr id="7" name="Flowchart: Terminator 6">
              <a:extLst>
                <a:ext uri="{FF2B5EF4-FFF2-40B4-BE49-F238E27FC236}">
                  <a16:creationId xmlns:a16="http://schemas.microsoft.com/office/drawing/2014/main" id="{6FF41D7D-88C0-DD06-912A-B108BFC32CCF}"/>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A339910-185B-AE22-1CAF-2D72F33C5287}"/>
                </a:ext>
              </a:extLst>
            </p:cNvPr>
            <p:cNvSpPr/>
            <p:nvPr/>
          </p:nvSpPr>
          <p:spPr>
            <a:xfrm>
              <a:off x="5555089" y="1090434"/>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8C72824-6E60-FA69-6861-C9F6CCCF6F95}"/>
                </a:ext>
              </a:extLst>
            </p:cNvPr>
            <p:cNvSpPr txBox="1"/>
            <p:nvPr/>
          </p:nvSpPr>
          <p:spPr>
            <a:xfrm>
              <a:off x="3813855" y="1130769"/>
              <a:ext cx="1644262" cy="646331"/>
            </a:xfrm>
            <a:prstGeom prst="rect">
              <a:avLst/>
            </a:prstGeom>
            <a:noFill/>
          </p:spPr>
          <p:txBody>
            <a:bodyPr wrap="square" rtlCol="0">
              <a:spAutoFit/>
            </a:bodyPr>
            <a:lstStyle/>
            <a:p>
              <a:pPr algn="r"/>
              <a:r>
                <a:rPr lang="en-IN" b="1" dirty="0"/>
                <a:t>Time Management</a:t>
              </a:r>
            </a:p>
          </p:txBody>
        </p:sp>
        <p:pic>
          <p:nvPicPr>
            <p:cNvPr id="21" name="Picture 20">
              <a:extLst>
                <a:ext uri="{FF2B5EF4-FFF2-40B4-BE49-F238E27FC236}">
                  <a16:creationId xmlns:a16="http://schemas.microsoft.com/office/drawing/2014/main" id="{47ADD47E-44D1-3E39-3772-AC7883DF0575}"/>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5656851" y="1192195"/>
              <a:ext cx="589620" cy="589620"/>
            </a:xfrm>
            <a:prstGeom prst="rect">
              <a:avLst/>
            </a:prstGeom>
          </p:spPr>
        </p:pic>
      </p:grpSp>
      <p:sp>
        <p:nvSpPr>
          <p:cNvPr id="22" name="TextBox 21">
            <a:extLst>
              <a:ext uri="{FF2B5EF4-FFF2-40B4-BE49-F238E27FC236}">
                <a16:creationId xmlns:a16="http://schemas.microsoft.com/office/drawing/2014/main" id="{0D2A352D-1A95-94D3-7194-8B2DAED1898B}"/>
              </a:ext>
            </a:extLst>
          </p:cNvPr>
          <p:cNvSpPr txBox="1"/>
          <p:nvPr/>
        </p:nvSpPr>
        <p:spPr>
          <a:xfrm>
            <a:off x="108256" y="6142741"/>
            <a:ext cx="7553671" cy="369332"/>
          </a:xfrm>
          <a:prstGeom prst="rect">
            <a:avLst/>
          </a:prstGeom>
          <a:solidFill>
            <a:schemeClr val="accent5">
              <a:lumMod val="20000"/>
              <a:lumOff val="80000"/>
            </a:schemeClr>
          </a:solidFill>
        </p:spPr>
        <p:txBody>
          <a:bodyPr wrap="none" rtlCol="0">
            <a:spAutoFit/>
          </a:bodyPr>
          <a:lstStyle/>
          <a:p>
            <a:r>
              <a:rPr lang="en-IN" b="1" dirty="0">
                <a:solidFill>
                  <a:schemeClr val="accent6"/>
                </a:solidFill>
              </a:rPr>
              <a:t>Cost Management</a:t>
            </a:r>
            <a:r>
              <a:rPr lang="en-IN" dirty="0"/>
              <a:t> consists of preparing and managing the budget for the project.</a:t>
            </a:r>
          </a:p>
        </p:txBody>
      </p:sp>
    </p:spTree>
    <p:extLst>
      <p:ext uri="{BB962C8B-B14F-4D97-AF65-F5344CB8AC3E}">
        <p14:creationId xmlns:p14="http://schemas.microsoft.com/office/powerpoint/2010/main" val="355550420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7EFD-A455-9E56-3985-6EDFB9F0D8D3}"/>
              </a:ext>
            </a:extLst>
          </p:cNvPr>
          <p:cNvSpPr>
            <a:spLocks noGrp="1"/>
          </p:cNvSpPr>
          <p:nvPr>
            <p:ph type="title"/>
          </p:nvPr>
        </p:nvSpPr>
        <p:spPr/>
        <p:txBody>
          <a:bodyPr/>
          <a:lstStyle/>
          <a:p>
            <a:r>
              <a:rPr lang="en-IN" dirty="0"/>
              <a:t>Project Management Knowledge Areas</a:t>
            </a:r>
          </a:p>
        </p:txBody>
      </p:sp>
      <p:grpSp>
        <p:nvGrpSpPr>
          <p:cNvPr id="27" name="Group 26">
            <a:extLst>
              <a:ext uri="{FF2B5EF4-FFF2-40B4-BE49-F238E27FC236}">
                <a16:creationId xmlns:a16="http://schemas.microsoft.com/office/drawing/2014/main" id="{099ABE7C-37F2-CDF7-C95F-20E354FDBBA5}"/>
              </a:ext>
            </a:extLst>
          </p:cNvPr>
          <p:cNvGrpSpPr/>
          <p:nvPr/>
        </p:nvGrpSpPr>
        <p:grpSpPr>
          <a:xfrm>
            <a:off x="8563670" y="3615547"/>
            <a:ext cx="2801030" cy="924340"/>
            <a:chOff x="6664701" y="2504660"/>
            <a:chExt cx="2801030" cy="924340"/>
          </a:xfrm>
        </p:grpSpPr>
        <p:sp>
          <p:nvSpPr>
            <p:cNvPr id="23" name="Flowchart: Terminator 22">
              <a:extLst>
                <a:ext uri="{FF2B5EF4-FFF2-40B4-BE49-F238E27FC236}">
                  <a16:creationId xmlns:a16="http://schemas.microsoft.com/office/drawing/2014/main" id="{55C7F3EF-A3C2-F080-4E3F-3745DF56E538}"/>
                </a:ext>
              </a:extLst>
            </p:cNvPr>
            <p:cNvSpPr/>
            <p:nvPr/>
          </p:nvSpPr>
          <p:spPr>
            <a:xfrm>
              <a:off x="6664701" y="2504660"/>
              <a:ext cx="2801030" cy="924340"/>
            </a:xfrm>
            <a:prstGeom prst="flowChartTerminator">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Oval 23">
              <a:extLst>
                <a:ext uri="{FF2B5EF4-FFF2-40B4-BE49-F238E27FC236}">
                  <a16:creationId xmlns:a16="http://schemas.microsoft.com/office/drawing/2014/main" id="{876909ED-361A-0D6A-C2A3-DF190AA7ED5C}"/>
                </a:ext>
              </a:extLst>
            </p:cNvPr>
            <p:cNvSpPr/>
            <p:nvPr/>
          </p:nvSpPr>
          <p:spPr>
            <a:xfrm>
              <a:off x="8579756" y="2570258"/>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2781B7D8-7336-CBD3-E289-4B3E08C29F5D}"/>
                </a:ext>
              </a:extLst>
            </p:cNvPr>
            <p:cNvSpPr txBox="1"/>
            <p:nvPr/>
          </p:nvSpPr>
          <p:spPr>
            <a:xfrm>
              <a:off x="6827877" y="2643662"/>
              <a:ext cx="1644262" cy="646331"/>
            </a:xfrm>
            <a:prstGeom prst="rect">
              <a:avLst/>
            </a:prstGeom>
            <a:noFill/>
          </p:spPr>
          <p:txBody>
            <a:bodyPr wrap="square" rtlCol="0">
              <a:spAutoFit/>
            </a:bodyPr>
            <a:lstStyle/>
            <a:p>
              <a:pPr algn="r"/>
              <a:r>
                <a:rPr lang="en-IN" b="1" dirty="0">
                  <a:solidFill>
                    <a:schemeClr val="accent6"/>
                  </a:solidFill>
                </a:rPr>
                <a:t>Quality Management</a:t>
              </a:r>
            </a:p>
          </p:txBody>
        </p:sp>
        <p:pic>
          <p:nvPicPr>
            <p:cNvPr id="26" name="Picture 25">
              <a:extLst>
                <a:ext uri="{FF2B5EF4-FFF2-40B4-BE49-F238E27FC236}">
                  <a16:creationId xmlns:a16="http://schemas.microsoft.com/office/drawing/2014/main" id="{E87B1F14-42FF-8FFA-E212-1C56DBB88C4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8717107" y="2707609"/>
              <a:ext cx="518442" cy="518442"/>
            </a:xfrm>
            <a:prstGeom prst="rect">
              <a:avLst/>
            </a:prstGeom>
          </p:spPr>
        </p:pic>
      </p:grpSp>
      <p:grpSp>
        <p:nvGrpSpPr>
          <p:cNvPr id="31" name="Group 30">
            <a:extLst>
              <a:ext uri="{FF2B5EF4-FFF2-40B4-BE49-F238E27FC236}">
                <a16:creationId xmlns:a16="http://schemas.microsoft.com/office/drawing/2014/main" id="{CC24C3C9-AC84-5650-5B0E-4D1076A7840F}"/>
              </a:ext>
            </a:extLst>
          </p:cNvPr>
          <p:cNvGrpSpPr/>
          <p:nvPr/>
        </p:nvGrpSpPr>
        <p:grpSpPr>
          <a:xfrm>
            <a:off x="7675741" y="4884305"/>
            <a:ext cx="2801030" cy="924340"/>
            <a:chOff x="6664701" y="2504660"/>
            <a:chExt cx="2801030" cy="924340"/>
          </a:xfrm>
        </p:grpSpPr>
        <p:sp>
          <p:nvSpPr>
            <p:cNvPr id="32" name="Flowchart: Terminator 31">
              <a:extLst>
                <a:ext uri="{FF2B5EF4-FFF2-40B4-BE49-F238E27FC236}">
                  <a16:creationId xmlns:a16="http://schemas.microsoft.com/office/drawing/2014/main" id="{26460B3A-A0D5-59E4-B65E-CE51BC3B9BA4}"/>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1F3AAB44-F4EE-3396-87AC-1E12DECE4BCC}"/>
                </a:ext>
              </a:extLst>
            </p:cNvPr>
            <p:cNvSpPr/>
            <p:nvPr/>
          </p:nvSpPr>
          <p:spPr>
            <a:xfrm>
              <a:off x="8576436" y="2570256"/>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12D2756A-622E-243B-D3D8-D89DACC00BC6}"/>
                </a:ext>
              </a:extLst>
            </p:cNvPr>
            <p:cNvSpPr txBox="1"/>
            <p:nvPr/>
          </p:nvSpPr>
          <p:spPr>
            <a:xfrm>
              <a:off x="6809346" y="2643660"/>
              <a:ext cx="1767090" cy="646331"/>
            </a:xfrm>
            <a:prstGeom prst="rect">
              <a:avLst/>
            </a:prstGeom>
            <a:noFill/>
          </p:spPr>
          <p:txBody>
            <a:bodyPr wrap="square" rtlCol="0">
              <a:spAutoFit/>
            </a:bodyPr>
            <a:lstStyle/>
            <a:p>
              <a:pPr algn="r"/>
              <a:r>
                <a:rPr lang="en-IN" b="1" dirty="0"/>
                <a:t>Human Resource Management</a:t>
              </a:r>
            </a:p>
          </p:txBody>
        </p:sp>
        <p:pic>
          <p:nvPicPr>
            <p:cNvPr id="35" name="Picture 34">
              <a:extLst>
                <a:ext uri="{FF2B5EF4-FFF2-40B4-BE49-F238E27FC236}">
                  <a16:creationId xmlns:a16="http://schemas.microsoft.com/office/drawing/2014/main" id="{7E657DC2-AF8F-E77E-BBF9-A5A79E73E7A0}"/>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8713787" y="2707607"/>
              <a:ext cx="518442" cy="518442"/>
            </a:xfrm>
            <a:prstGeom prst="rect">
              <a:avLst/>
            </a:prstGeom>
          </p:spPr>
        </p:pic>
      </p:grpSp>
      <p:grpSp>
        <p:nvGrpSpPr>
          <p:cNvPr id="36" name="Group 35">
            <a:extLst>
              <a:ext uri="{FF2B5EF4-FFF2-40B4-BE49-F238E27FC236}">
                <a16:creationId xmlns:a16="http://schemas.microsoft.com/office/drawing/2014/main" id="{2DF467C2-ADF3-1D34-A9A8-69CAFD6BC24D}"/>
              </a:ext>
            </a:extLst>
          </p:cNvPr>
          <p:cNvGrpSpPr/>
          <p:nvPr/>
        </p:nvGrpSpPr>
        <p:grpSpPr>
          <a:xfrm>
            <a:off x="4689049" y="4884305"/>
            <a:ext cx="2801030" cy="924340"/>
            <a:chOff x="595354" y="997557"/>
            <a:chExt cx="2801030" cy="924340"/>
          </a:xfrm>
        </p:grpSpPr>
        <p:sp>
          <p:nvSpPr>
            <p:cNvPr id="37" name="Flowchart: Terminator 36">
              <a:extLst>
                <a:ext uri="{FF2B5EF4-FFF2-40B4-BE49-F238E27FC236}">
                  <a16:creationId xmlns:a16="http://schemas.microsoft.com/office/drawing/2014/main" id="{F1200F98-FD61-CABA-DCAE-5ED71C202858}"/>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CAB6974B-255F-F993-FDA9-E285E2ADEE5C}"/>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AB431036-494F-1B9D-3169-DBBE9A16E830}"/>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Communication Management</a:t>
              </a:r>
            </a:p>
          </p:txBody>
        </p:sp>
        <p:pic>
          <p:nvPicPr>
            <p:cNvPr id="40" name="Picture 39">
              <a:extLst>
                <a:ext uri="{FF2B5EF4-FFF2-40B4-BE49-F238E27FC236}">
                  <a16:creationId xmlns:a16="http://schemas.microsoft.com/office/drawing/2014/main" id="{71AA6C9E-F246-48EF-1A36-11F5D84962BB}"/>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41" name="Group 40">
            <a:extLst>
              <a:ext uri="{FF2B5EF4-FFF2-40B4-BE49-F238E27FC236}">
                <a16:creationId xmlns:a16="http://schemas.microsoft.com/office/drawing/2014/main" id="{41030073-3C4D-26CD-A814-EDDEA5BFD405}"/>
              </a:ext>
            </a:extLst>
          </p:cNvPr>
          <p:cNvGrpSpPr/>
          <p:nvPr/>
        </p:nvGrpSpPr>
        <p:grpSpPr>
          <a:xfrm>
            <a:off x="1715229" y="4884305"/>
            <a:ext cx="2801030" cy="924340"/>
            <a:chOff x="3643354" y="1025913"/>
            <a:chExt cx="2801030" cy="924340"/>
          </a:xfrm>
        </p:grpSpPr>
        <p:sp>
          <p:nvSpPr>
            <p:cNvPr id="42" name="Flowchart: Terminator 41">
              <a:extLst>
                <a:ext uri="{FF2B5EF4-FFF2-40B4-BE49-F238E27FC236}">
                  <a16:creationId xmlns:a16="http://schemas.microsoft.com/office/drawing/2014/main" id="{DFB82EF2-84CC-835F-CD2F-C45ADD7A65B5}"/>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11DE0CEC-AC17-A2CB-B2B3-EF13D9E899FA}"/>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6E20815F-6865-F6E7-1027-B5BF3947CEE3}"/>
                </a:ext>
              </a:extLst>
            </p:cNvPr>
            <p:cNvSpPr txBox="1"/>
            <p:nvPr/>
          </p:nvSpPr>
          <p:spPr>
            <a:xfrm>
              <a:off x="4614460" y="1164916"/>
              <a:ext cx="1644262" cy="646331"/>
            </a:xfrm>
            <a:prstGeom prst="rect">
              <a:avLst/>
            </a:prstGeom>
            <a:noFill/>
          </p:spPr>
          <p:txBody>
            <a:bodyPr wrap="square" rtlCol="0">
              <a:spAutoFit/>
            </a:bodyPr>
            <a:lstStyle/>
            <a:p>
              <a:r>
                <a:rPr lang="en-IN" b="1" dirty="0"/>
                <a:t>Risk Management</a:t>
              </a:r>
            </a:p>
          </p:txBody>
        </p:sp>
        <p:pic>
          <p:nvPicPr>
            <p:cNvPr id="45" name="Picture 44">
              <a:extLst>
                <a:ext uri="{FF2B5EF4-FFF2-40B4-BE49-F238E27FC236}">
                  <a16:creationId xmlns:a16="http://schemas.microsoft.com/office/drawing/2014/main" id="{265EA7CC-7724-1C50-2669-29DB9410F495}"/>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46" name="Group 45">
            <a:extLst>
              <a:ext uri="{FF2B5EF4-FFF2-40B4-BE49-F238E27FC236}">
                <a16:creationId xmlns:a16="http://schemas.microsoft.com/office/drawing/2014/main" id="{8AB2F76C-7370-0296-2763-0471EB69187F}"/>
              </a:ext>
            </a:extLst>
          </p:cNvPr>
          <p:cNvGrpSpPr/>
          <p:nvPr/>
        </p:nvGrpSpPr>
        <p:grpSpPr>
          <a:xfrm>
            <a:off x="885658" y="3615547"/>
            <a:ext cx="2801030" cy="924340"/>
            <a:chOff x="595354" y="997557"/>
            <a:chExt cx="2801030" cy="924340"/>
          </a:xfrm>
        </p:grpSpPr>
        <p:sp>
          <p:nvSpPr>
            <p:cNvPr id="47" name="Flowchart: Terminator 46">
              <a:extLst>
                <a:ext uri="{FF2B5EF4-FFF2-40B4-BE49-F238E27FC236}">
                  <a16:creationId xmlns:a16="http://schemas.microsoft.com/office/drawing/2014/main" id="{642B8E9F-86F5-2426-8E00-71DAB5028479}"/>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0C7C8385-B763-EC63-6250-7F6338D7C4C2}"/>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A48B947-4109-0B91-DDEC-16D14C8E30BF}"/>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Procurement Management</a:t>
              </a:r>
            </a:p>
          </p:txBody>
        </p:sp>
        <p:pic>
          <p:nvPicPr>
            <p:cNvPr id="50" name="Picture 49">
              <a:extLst>
                <a:ext uri="{FF2B5EF4-FFF2-40B4-BE49-F238E27FC236}">
                  <a16:creationId xmlns:a16="http://schemas.microsoft.com/office/drawing/2014/main" id="{4D5F32A2-DCE1-6636-ABDE-093153433B3F}"/>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51" name="Group 50">
            <a:extLst>
              <a:ext uri="{FF2B5EF4-FFF2-40B4-BE49-F238E27FC236}">
                <a16:creationId xmlns:a16="http://schemas.microsoft.com/office/drawing/2014/main" id="{C4FA9ABB-9699-2DD6-6B17-04F26AE8171D}"/>
              </a:ext>
            </a:extLst>
          </p:cNvPr>
          <p:cNvGrpSpPr/>
          <p:nvPr/>
        </p:nvGrpSpPr>
        <p:grpSpPr>
          <a:xfrm>
            <a:off x="887667" y="2314055"/>
            <a:ext cx="2801030" cy="924340"/>
            <a:chOff x="3643354" y="1025913"/>
            <a:chExt cx="2801030" cy="924340"/>
          </a:xfrm>
        </p:grpSpPr>
        <p:sp>
          <p:nvSpPr>
            <p:cNvPr id="52" name="Flowchart: Terminator 51">
              <a:extLst>
                <a:ext uri="{FF2B5EF4-FFF2-40B4-BE49-F238E27FC236}">
                  <a16:creationId xmlns:a16="http://schemas.microsoft.com/office/drawing/2014/main" id="{DDDBFFEA-18E6-A917-75ED-F9454FC7F997}"/>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884CEE62-8AA8-7667-B1C1-D7FECB9FA157}"/>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8DB374E-1F7E-CE72-BE32-595C07A3FA37}"/>
                </a:ext>
              </a:extLst>
            </p:cNvPr>
            <p:cNvSpPr txBox="1"/>
            <p:nvPr/>
          </p:nvSpPr>
          <p:spPr>
            <a:xfrm>
              <a:off x="4614460" y="1164916"/>
              <a:ext cx="1644262" cy="646331"/>
            </a:xfrm>
            <a:prstGeom prst="rect">
              <a:avLst/>
            </a:prstGeom>
            <a:noFill/>
          </p:spPr>
          <p:txBody>
            <a:bodyPr wrap="square" rtlCol="0">
              <a:spAutoFit/>
            </a:bodyPr>
            <a:lstStyle/>
            <a:p>
              <a:r>
                <a:rPr lang="en-IN" b="1" dirty="0"/>
                <a:t>Stakeholder Management</a:t>
              </a:r>
            </a:p>
          </p:txBody>
        </p:sp>
        <p:pic>
          <p:nvPicPr>
            <p:cNvPr id="55" name="Picture 54">
              <a:extLst>
                <a:ext uri="{FF2B5EF4-FFF2-40B4-BE49-F238E27FC236}">
                  <a16:creationId xmlns:a16="http://schemas.microsoft.com/office/drawing/2014/main" id="{563657AA-2ADA-C71B-C6E9-B51120F5E10C}"/>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56" name="Group 55">
            <a:extLst>
              <a:ext uri="{FF2B5EF4-FFF2-40B4-BE49-F238E27FC236}">
                <a16:creationId xmlns:a16="http://schemas.microsoft.com/office/drawing/2014/main" id="{91A208FD-ED87-6933-739E-CC96E96DEDA3}"/>
              </a:ext>
            </a:extLst>
          </p:cNvPr>
          <p:cNvGrpSpPr/>
          <p:nvPr/>
        </p:nvGrpSpPr>
        <p:grpSpPr>
          <a:xfrm>
            <a:off x="1715229" y="1049425"/>
            <a:ext cx="2801030" cy="924340"/>
            <a:chOff x="3643354" y="1025913"/>
            <a:chExt cx="2801030" cy="924340"/>
          </a:xfrm>
        </p:grpSpPr>
        <p:sp>
          <p:nvSpPr>
            <p:cNvPr id="57" name="Flowchart: Terminator 56">
              <a:extLst>
                <a:ext uri="{FF2B5EF4-FFF2-40B4-BE49-F238E27FC236}">
                  <a16:creationId xmlns:a16="http://schemas.microsoft.com/office/drawing/2014/main" id="{EA4C4291-E589-BD15-35DC-9F1970553762}"/>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72C3E83-A82E-F968-F0B2-477EC13AD81B}"/>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E96FD82-0608-1693-B3C9-8788F76D5E1B}"/>
                </a:ext>
              </a:extLst>
            </p:cNvPr>
            <p:cNvSpPr txBox="1"/>
            <p:nvPr/>
          </p:nvSpPr>
          <p:spPr>
            <a:xfrm>
              <a:off x="4614460" y="1164916"/>
              <a:ext cx="1644262" cy="646331"/>
            </a:xfrm>
            <a:prstGeom prst="rect">
              <a:avLst/>
            </a:prstGeom>
            <a:noFill/>
          </p:spPr>
          <p:txBody>
            <a:bodyPr wrap="square" rtlCol="0">
              <a:spAutoFit/>
            </a:bodyPr>
            <a:lstStyle/>
            <a:p>
              <a:r>
                <a:rPr lang="en-IN" b="1" dirty="0"/>
                <a:t>Integration Management</a:t>
              </a:r>
            </a:p>
          </p:txBody>
        </p:sp>
        <p:pic>
          <p:nvPicPr>
            <p:cNvPr id="60" name="Picture 59">
              <a:extLst>
                <a:ext uri="{FF2B5EF4-FFF2-40B4-BE49-F238E27FC236}">
                  <a16:creationId xmlns:a16="http://schemas.microsoft.com/office/drawing/2014/main" id="{43886159-6296-E0E8-CF7F-60D805CEF6BE}"/>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
        <p:nvSpPr>
          <p:cNvPr id="63" name="TextBox 62">
            <a:extLst>
              <a:ext uri="{FF2B5EF4-FFF2-40B4-BE49-F238E27FC236}">
                <a16:creationId xmlns:a16="http://schemas.microsoft.com/office/drawing/2014/main" id="{B67BE7CE-13E5-548F-A847-9195CDB76700}"/>
              </a:ext>
            </a:extLst>
          </p:cNvPr>
          <p:cNvSpPr txBox="1"/>
          <p:nvPr/>
        </p:nvSpPr>
        <p:spPr>
          <a:xfrm>
            <a:off x="3940894" y="2518278"/>
            <a:ext cx="4313957" cy="1938992"/>
          </a:xfrm>
          <a:prstGeom prst="rect">
            <a:avLst/>
          </a:prstGeom>
          <a:noFill/>
        </p:spPr>
        <p:txBody>
          <a:bodyPr wrap="square" rtlCol="0">
            <a:spAutoFit/>
          </a:bodyPr>
          <a:lstStyle/>
          <a:p>
            <a:pPr algn="ctr"/>
            <a:r>
              <a:rPr lang="en-IN" sz="4000" b="1" dirty="0"/>
              <a:t>Project Management Knowledge Areas</a:t>
            </a:r>
          </a:p>
        </p:txBody>
      </p:sp>
      <p:grpSp>
        <p:nvGrpSpPr>
          <p:cNvPr id="4" name="Group 3">
            <a:extLst>
              <a:ext uri="{FF2B5EF4-FFF2-40B4-BE49-F238E27FC236}">
                <a16:creationId xmlns:a16="http://schemas.microsoft.com/office/drawing/2014/main" id="{0CEAD12D-DF8D-B244-382C-E1B9B7C78B27}"/>
              </a:ext>
            </a:extLst>
          </p:cNvPr>
          <p:cNvGrpSpPr/>
          <p:nvPr/>
        </p:nvGrpSpPr>
        <p:grpSpPr>
          <a:xfrm>
            <a:off x="4707083" y="1049425"/>
            <a:ext cx="2801030" cy="924340"/>
            <a:chOff x="595354" y="997557"/>
            <a:chExt cx="2801030" cy="924340"/>
          </a:xfrm>
        </p:grpSpPr>
        <p:sp>
          <p:nvSpPr>
            <p:cNvPr id="5" name="Flowchart: Terminator 4">
              <a:extLst>
                <a:ext uri="{FF2B5EF4-FFF2-40B4-BE49-F238E27FC236}">
                  <a16:creationId xmlns:a16="http://schemas.microsoft.com/office/drawing/2014/main" id="{FF57F38C-EDB0-7E26-96CB-6885988558B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430420E-6824-C0EB-E762-C0B8DF0512B9}"/>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33066DBE-04C9-750C-D207-92F610EEB1AB}"/>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Scope Management</a:t>
              </a:r>
            </a:p>
          </p:txBody>
        </p:sp>
        <p:pic>
          <p:nvPicPr>
            <p:cNvPr id="20" name="Picture 19">
              <a:extLst>
                <a:ext uri="{FF2B5EF4-FFF2-40B4-BE49-F238E27FC236}">
                  <a16:creationId xmlns:a16="http://schemas.microsoft.com/office/drawing/2014/main" id="{F2823940-DCC8-3D7C-56A7-0AF291A73E4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73316" y="1164916"/>
              <a:ext cx="589620" cy="589620"/>
            </a:xfrm>
            <a:prstGeom prst="rect">
              <a:avLst/>
            </a:prstGeom>
          </p:spPr>
        </p:pic>
      </p:grpSp>
      <p:grpSp>
        <p:nvGrpSpPr>
          <p:cNvPr id="6" name="Group 5">
            <a:extLst>
              <a:ext uri="{FF2B5EF4-FFF2-40B4-BE49-F238E27FC236}">
                <a16:creationId xmlns:a16="http://schemas.microsoft.com/office/drawing/2014/main" id="{6F677E27-AC05-5EE5-1AE9-5EE8147E3DCB}"/>
              </a:ext>
            </a:extLst>
          </p:cNvPr>
          <p:cNvGrpSpPr/>
          <p:nvPr/>
        </p:nvGrpSpPr>
        <p:grpSpPr>
          <a:xfrm>
            <a:off x="7675741" y="1049425"/>
            <a:ext cx="2801030" cy="924340"/>
            <a:chOff x="3643354" y="1025913"/>
            <a:chExt cx="2801030" cy="924340"/>
          </a:xfrm>
        </p:grpSpPr>
        <p:sp>
          <p:nvSpPr>
            <p:cNvPr id="7" name="Flowchart: Terminator 6">
              <a:extLst>
                <a:ext uri="{FF2B5EF4-FFF2-40B4-BE49-F238E27FC236}">
                  <a16:creationId xmlns:a16="http://schemas.microsoft.com/office/drawing/2014/main" id="{6FF41D7D-88C0-DD06-912A-B108BFC32CCF}"/>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A339910-185B-AE22-1CAF-2D72F33C5287}"/>
                </a:ext>
              </a:extLst>
            </p:cNvPr>
            <p:cNvSpPr/>
            <p:nvPr/>
          </p:nvSpPr>
          <p:spPr>
            <a:xfrm>
              <a:off x="5555089" y="1090434"/>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8C72824-6E60-FA69-6861-C9F6CCCF6F95}"/>
                </a:ext>
              </a:extLst>
            </p:cNvPr>
            <p:cNvSpPr txBox="1"/>
            <p:nvPr/>
          </p:nvSpPr>
          <p:spPr>
            <a:xfrm>
              <a:off x="3813855" y="1130769"/>
              <a:ext cx="1644262" cy="646331"/>
            </a:xfrm>
            <a:prstGeom prst="rect">
              <a:avLst/>
            </a:prstGeom>
            <a:noFill/>
          </p:spPr>
          <p:txBody>
            <a:bodyPr wrap="square" rtlCol="0">
              <a:spAutoFit/>
            </a:bodyPr>
            <a:lstStyle/>
            <a:p>
              <a:pPr algn="r"/>
              <a:r>
                <a:rPr lang="en-IN" b="1" dirty="0"/>
                <a:t>Time Management</a:t>
              </a:r>
            </a:p>
          </p:txBody>
        </p:sp>
        <p:pic>
          <p:nvPicPr>
            <p:cNvPr id="21" name="Picture 20">
              <a:extLst>
                <a:ext uri="{FF2B5EF4-FFF2-40B4-BE49-F238E27FC236}">
                  <a16:creationId xmlns:a16="http://schemas.microsoft.com/office/drawing/2014/main" id="{47ADD47E-44D1-3E39-3772-AC7883DF0575}"/>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5656851" y="1192195"/>
              <a:ext cx="589620" cy="589620"/>
            </a:xfrm>
            <a:prstGeom prst="rect">
              <a:avLst/>
            </a:prstGeom>
          </p:spPr>
        </p:pic>
      </p:grpSp>
      <p:sp>
        <p:nvSpPr>
          <p:cNvPr id="22" name="TextBox 21">
            <a:extLst>
              <a:ext uri="{FF2B5EF4-FFF2-40B4-BE49-F238E27FC236}">
                <a16:creationId xmlns:a16="http://schemas.microsoft.com/office/drawing/2014/main" id="{0D2A352D-1A95-94D3-7194-8B2DAED1898B}"/>
              </a:ext>
            </a:extLst>
          </p:cNvPr>
          <p:cNvSpPr txBox="1"/>
          <p:nvPr/>
        </p:nvSpPr>
        <p:spPr>
          <a:xfrm>
            <a:off x="108256" y="6142741"/>
            <a:ext cx="10578537" cy="369332"/>
          </a:xfrm>
          <a:prstGeom prst="rect">
            <a:avLst/>
          </a:prstGeom>
          <a:solidFill>
            <a:schemeClr val="accent5">
              <a:lumMod val="20000"/>
              <a:lumOff val="80000"/>
            </a:schemeClr>
          </a:solidFill>
        </p:spPr>
        <p:txBody>
          <a:bodyPr wrap="none" rtlCol="0">
            <a:spAutoFit/>
          </a:bodyPr>
          <a:lstStyle/>
          <a:p>
            <a:r>
              <a:rPr lang="en-IN" b="1" dirty="0">
                <a:solidFill>
                  <a:schemeClr val="accent6"/>
                </a:solidFill>
              </a:rPr>
              <a:t>Quality Management</a:t>
            </a:r>
            <a:r>
              <a:rPr lang="en-IN" dirty="0"/>
              <a:t> ensures that that project will satisfy the stated or implied needs for which it was undertaken.</a:t>
            </a:r>
          </a:p>
        </p:txBody>
      </p:sp>
      <p:grpSp>
        <p:nvGrpSpPr>
          <p:cNvPr id="3" name="Group 2">
            <a:extLst>
              <a:ext uri="{FF2B5EF4-FFF2-40B4-BE49-F238E27FC236}">
                <a16:creationId xmlns:a16="http://schemas.microsoft.com/office/drawing/2014/main" id="{05DE07AA-A6AA-714D-8A34-57E8BFA95F53}"/>
              </a:ext>
            </a:extLst>
          </p:cNvPr>
          <p:cNvGrpSpPr/>
          <p:nvPr/>
        </p:nvGrpSpPr>
        <p:grpSpPr>
          <a:xfrm>
            <a:off x="8563670" y="2314055"/>
            <a:ext cx="2801030" cy="924340"/>
            <a:chOff x="6691354" y="1022684"/>
            <a:chExt cx="2801030" cy="924340"/>
          </a:xfrm>
        </p:grpSpPr>
        <p:sp>
          <p:nvSpPr>
            <p:cNvPr id="11" name="Flowchart: Terminator 10">
              <a:extLst>
                <a:ext uri="{FF2B5EF4-FFF2-40B4-BE49-F238E27FC236}">
                  <a16:creationId xmlns:a16="http://schemas.microsoft.com/office/drawing/2014/main" id="{36C67907-6BDD-095F-BA82-1E5E7B339177}"/>
                </a:ext>
              </a:extLst>
            </p:cNvPr>
            <p:cNvSpPr/>
            <p:nvPr/>
          </p:nvSpPr>
          <p:spPr>
            <a:xfrm>
              <a:off x="6691354" y="1022684"/>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BA1B560-ACA1-87DF-BA1E-DFF9D0C2C3CB}"/>
                </a:ext>
              </a:extLst>
            </p:cNvPr>
            <p:cNvSpPr/>
            <p:nvPr/>
          </p:nvSpPr>
          <p:spPr>
            <a:xfrm>
              <a:off x="8606409" y="1088282"/>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29DA369-8BB1-7A66-34E2-32B737832E92}"/>
                </a:ext>
              </a:extLst>
            </p:cNvPr>
            <p:cNvSpPr txBox="1"/>
            <p:nvPr/>
          </p:nvSpPr>
          <p:spPr>
            <a:xfrm>
              <a:off x="6854530" y="1182229"/>
              <a:ext cx="1644262" cy="646331"/>
            </a:xfrm>
            <a:prstGeom prst="rect">
              <a:avLst/>
            </a:prstGeom>
            <a:noFill/>
          </p:spPr>
          <p:txBody>
            <a:bodyPr wrap="square" rtlCol="0">
              <a:spAutoFit/>
            </a:bodyPr>
            <a:lstStyle/>
            <a:p>
              <a:pPr algn="r"/>
              <a:r>
                <a:rPr lang="en-IN" b="1" dirty="0"/>
                <a:t>Cost Management</a:t>
              </a:r>
            </a:p>
          </p:txBody>
        </p:sp>
        <p:pic>
          <p:nvPicPr>
            <p:cNvPr id="14" name="Picture 13">
              <a:extLst>
                <a:ext uri="{FF2B5EF4-FFF2-40B4-BE49-F238E27FC236}">
                  <a16:creationId xmlns:a16="http://schemas.microsoft.com/office/drawing/2014/main" id="{AA63412D-A4FB-E5C2-FE03-C97EC28C96E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708171" y="1190043"/>
              <a:ext cx="589620" cy="589620"/>
            </a:xfrm>
            <a:prstGeom prst="rect">
              <a:avLst/>
            </a:prstGeom>
          </p:spPr>
        </p:pic>
      </p:grpSp>
    </p:spTree>
    <p:extLst>
      <p:ext uri="{BB962C8B-B14F-4D97-AF65-F5344CB8AC3E}">
        <p14:creationId xmlns:p14="http://schemas.microsoft.com/office/powerpoint/2010/main" val="247650015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B29DAE-FAE8-6144-14F4-45BF0785CD61}"/>
              </a:ext>
            </a:extLst>
          </p:cNvPr>
          <p:cNvSpPr txBox="1"/>
          <p:nvPr/>
        </p:nvSpPr>
        <p:spPr>
          <a:xfrm>
            <a:off x="1458961" y="731706"/>
            <a:ext cx="7983617" cy="4154984"/>
          </a:xfrm>
          <a:prstGeom prst="rect">
            <a:avLst/>
          </a:prstGeom>
          <a:noFill/>
        </p:spPr>
        <p:txBody>
          <a:bodyPr wrap="square" rtlCol="0">
            <a:spAutoFit/>
          </a:bodyPr>
          <a:lstStyle/>
          <a:p>
            <a:r>
              <a:rPr lang="en-US" sz="2400" b="1" dirty="0"/>
              <a:t>Outline</a:t>
            </a:r>
          </a:p>
          <a:p>
            <a:pPr marL="447675" indent="-285750">
              <a:buFont typeface="Arial" panose="020B0604020202020204" pitchFamily="34" charset="0"/>
              <a:buChar char="•"/>
            </a:pPr>
            <a:r>
              <a:rPr lang="en-US" sz="2400" dirty="0">
                <a:solidFill>
                  <a:schemeClr val="bg1">
                    <a:lumMod val="50000"/>
                  </a:schemeClr>
                </a:solidFill>
              </a:rPr>
              <a:t>Quick Facts</a:t>
            </a:r>
          </a:p>
          <a:p>
            <a:pPr marL="447675" indent="-285750">
              <a:buFont typeface="Arial" panose="020B0604020202020204" pitchFamily="34" charset="0"/>
              <a:buChar char="•"/>
            </a:pPr>
            <a:r>
              <a:rPr lang="en-US" sz="2400" dirty="0">
                <a:solidFill>
                  <a:schemeClr val="bg1">
                    <a:lumMod val="50000"/>
                  </a:schemeClr>
                </a:solidFill>
              </a:rPr>
              <a:t>Key Terms</a:t>
            </a:r>
          </a:p>
          <a:p>
            <a:pPr marL="447675" indent="-285750">
              <a:buFont typeface="Arial" panose="020B0604020202020204" pitchFamily="34" charset="0"/>
              <a:buChar char="•"/>
            </a:pPr>
            <a:r>
              <a:rPr lang="en-US" sz="2400" dirty="0">
                <a:solidFill>
                  <a:schemeClr val="bg1">
                    <a:lumMod val="50000"/>
                  </a:schemeClr>
                </a:solidFill>
              </a:rPr>
              <a:t>Project and Project Management</a:t>
            </a:r>
          </a:p>
          <a:p>
            <a:pPr marL="447675" indent="-285750">
              <a:buFont typeface="Arial" panose="020B0604020202020204" pitchFamily="34" charset="0"/>
              <a:buChar char="•"/>
            </a:pPr>
            <a:r>
              <a:rPr lang="en-US" sz="2400" dirty="0">
                <a:solidFill>
                  <a:schemeClr val="bg1">
                    <a:lumMod val="50000"/>
                  </a:schemeClr>
                </a:solidFill>
              </a:rPr>
              <a:t>Role of Project Manager</a:t>
            </a:r>
          </a:p>
          <a:p>
            <a:pPr marL="447675" indent="-285750">
              <a:buFont typeface="Arial" panose="020B0604020202020204" pitchFamily="34" charset="0"/>
              <a:buChar char="•"/>
            </a:pPr>
            <a:r>
              <a:rPr lang="en-US" sz="2400" dirty="0">
                <a:solidFill>
                  <a:schemeClr val="bg1">
                    <a:lumMod val="50000"/>
                  </a:schemeClr>
                </a:solidFill>
              </a:rPr>
              <a:t>System View of Project Management</a:t>
            </a:r>
          </a:p>
          <a:p>
            <a:pPr marL="447675" indent="-285750">
              <a:buFont typeface="Arial" panose="020B0604020202020204" pitchFamily="34" charset="0"/>
              <a:buChar char="•"/>
            </a:pPr>
            <a:r>
              <a:rPr lang="en-US" sz="2400" dirty="0">
                <a:solidFill>
                  <a:schemeClr val="bg1">
                    <a:lumMod val="50000"/>
                  </a:schemeClr>
                </a:solidFill>
              </a:rPr>
              <a:t>Focusing on Stakeholder Needs</a:t>
            </a:r>
          </a:p>
          <a:p>
            <a:pPr marL="447675" indent="-285750">
              <a:buFont typeface="Arial" panose="020B0604020202020204" pitchFamily="34" charset="0"/>
              <a:buChar char="•"/>
            </a:pPr>
            <a:r>
              <a:rPr lang="en-US" sz="2400" dirty="0">
                <a:solidFill>
                  <a:schemeClr val="bg1">
                    <a:lumMod val="50000"/>
                  </a:schemeClr>
                </a:solidFill>
              </a:rPr>
              <a:t>Project Phases and Its Life Cycle</a:t>
            </a:r>
          </a:p>
          <a:p>
            <a:pPr marL="447675" indent="-285750">
              <a:buFont typeface="Arial" panose="020B0604020202020204" pitchFamily="34" charset="0"/>
              <a:buChar char="•"/>
            </a:pPr>
            <a:r>
              <a:rPr lang="en-US" sz="2400" dirty="0">
                <a:solidFill>
                  <a:schemeClr val="bg1">
                    <a:lumMod val="50000"/>
                  </a:schemeClr>
                </a:solidFill>
              </a:rPr>
              <a:t>Project Management Process Group (PMPG)</a:t>
            </a:r>
          </a:p>
          <a:p>
            <a:pPr marL="447675" indent="-285750">
              <a:buFont typeface="Arial" panose="020B0604020202020204" pitchFamily="34" charset="0"/>
              <a:buChar char="•"/>
            </a:pPr>
            <a:r>
              <a:rPr lang="en-US" sz="2400" dirty="0">
                <a:solidFill>
                  <a:schemeClr val="bg1">
                    <a:lumMod val="50000"/>
                  </a:schemeClr>
                </a:solidFill>
              </a:rPr>
              <a:t>PMPG and its Mapping to Knowledge Area</a:t>
            </a:r>
          </a:p>
          <a:p>
            <a:pPr marL="447675" indent="-285750">
              <a:buFont typeface="Arial" panose="020B0604020202020204" pitchFamily="34" charset="0"/>
              <a:buChar char="•"/>
            </a:pPr>
            <a:r>
              <a:rPr lang="en-US" sz="2400" dirty="0">
                <a:solidFill>
                  <a:schemeClr val="bg1">
                    <a:lumMod val="50000"/>
                  </a:schemeClr>
                </a:solidFill>
              </a:rPr>
              <a:t>Quiz</a:t>
            </a:r>
          </a:p>
        </p:txBody>
      </p:sp>
    </p:spTree>
    <p:extLst>
      <p:ext uri="{BB962C8B-B14F-4D97-AF65-F5344CB8AC3E}">
        <p14:creationId xmlns:p14="http://schemas.microsoft.com/office/powerpoint/2010/main" val="202841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6" end="6"/>
                                            </p:txEl>
                                          </p:spTgt>
                                        </p:tgtEl>
                                        <p:attrNameLst>
                                          <p:attrName>style.visibility</p:attrName>
                                        </p:attrNameLst>
                                      </p:cBhvr>
                                      <p:to>
                                        <p:strVal val="visible"/>
                                      </p:to>
                                    </p:set>
                                    <p:animEffect transition="in" filter="fade">
                                      <p:cBhvr>
                                        <p:cTn id="40" dur="500"/>
                                        <p:tgtEl>
                                          <p:spTgt spid="4">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Effect transition="in" filter="fade">
                                      <p:cBhvr>
                                        <p:cTn id="45" dur="500"/>
                                        <p:tgtEl>
                                          <p:spTgt spid="4">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8" end="8"/>
                                            </p:txEl>
                                          </p:spTgt>
                                        </p:tgtEl>
                                        <p:attrNameLst>
                                          <p:attrName>style.visibility</p:attrName>
                                        </p:attrNameLst>
                                      </p:cBhvr>
                                      <p:to>
                                        <p:strVal val="visible"/>
                                      </p:to>
                                    </p:set>
                                    <p:animEffect transition="in" filter="fade">
                                      <p:cBhvr>
                                        <p:cTn id="50" dur="500"/>
                                        <p:tgtEl>
                                          <p:spTgt spid="4">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animEffect transition="in" filter="fade">
                                      <p:cBhvr>
                                        <p:cTn id="55" dur="500"/>
                                        <p:tgtEl>
                                          <p:spTgt spid="4">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
                                            <p:txEl>
                                              <p:pRg st="10" end="10"/>
                                            </p:txEl>
                                          </p:spTgt>
                                        </p:tgtEl>
                                        <p:attrNameLst>
                                          <p:attrName>style.visibility</p:attrName>
                                        </p:attrNameLst>
                                      </p:cBhvr>
                                      <p:to>
                                        <p:strVal val="visible"/>
                                      </p:to>
                                    </p:set>
                                    <p:animEffect transition="in" filter="fade">
                                      <p:cBhvr>
                                        <p:cTn id="6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7EFD-A455-9E56-3985-6EDFB9F0D8D3}"/>
              </a:ext>
            </a:extLst>
          </p:cNvPr>
          <p:cNvSpPr>
            <a:spLocks noGrp="1"/>
          </p:cNvSpPr>
          <p:nvPr>
            <p:ph type="title"/>
          </p:nvPr>
        </p:nvSpPr>
        <p:spPr/>
        <p:txBody>
          <a:bodyPr/>
          <a:lstStyle/>
          <a:p>
            <a:r>
              <a:rPr lang="en-IN" dirty="0"/>
              <a:t>Project Management Knowledge Areas</a:t>
            </a:r>
          </a:p>
        </p:txBody>
      </p:sp>
      <p:grpSp>
        <p:nvGrpSpPr>
          <p:cNvPr id="31" name="Group 30">
            <a:extLst>
              <a:ext uri="{FF2B5EF4-FFF2-40B4-BE49-F238E27FC236}">
                <a16:creationId xmlns:a16="http://schemas.microsoft.com/office/drawing/2014/main" id="{CC24C3C9-AC84-5650-5B0E-4D1076A7840F}"/>
              </a:ext>
            </a:extLst>
          </p:cNvPr>
          <p:cNvGrpSpPr/>
          <p:nvPr/>
        </p:nvGrpSpPr>
        <p:grpSpPr>
          <a:xfrm>
            <a:off x="7675741" y="4884305"/>
            <a:ext cx="2801030" cy="924340"/>
            <a:chOff x="6664701" y="2504660"/>
            <a:chExt cx="2801030" cy="924340"/>
          </a:xfrm>
        </p:grpSpPr>
        <p:sp>
          <p:nvSpPr>
            <p:cNvPr id="32" name="Flowchart: Terminator 31">
              <a:extLst>
                <a:ext uri="{FF2B5EF4-FFF2-40B4-BE49-F238E27FC236}">
                  <a16:creationId xmlns:a16="http://schemas.microsoft.com/office/drawing/2014/main" id="{26460B3A-A0D5-59E4-B65E-CE51BC3B9BA4}"/>
                </a:ext>
              </a:extLst>
            </p:cNvPr>
            <p:cNvSpPr/>
            <p:nvPr/>
          </p:nvSpPr>
          <p:spPr>
            <a:xfrm>
              <a:off x="6664701" y="2504660"/>
              <a:ext cx="2801030" cy="924340"/>
            </a:xfrm>
            <a:prstGeom prst="flowChartTerminator">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1F3AAB44-F4EE-3396-87AC-1E12DECE4BCC}"/>
                </a:ext>
              </a:extLst>
            </p:cNvPr>
            <p:cNvSpPr/>
            <p:nvPr/>
          </p:nvSpPr>
          <p:spPr>
            <a:xfrm>
              <a:off x="8576436" y="2570256"/>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12D2756A-622E-243B-D3D8-D89DACC00BC6}"/>
                </a:ext>
              </a:extLst>
            </p:cNvPr>
            <p:cNvSpPr txBox="1"/>
            <p:nvPr/>
          </p:nvSpPr>
          <p:spPr>
            <a:xfrm>
              <a:off x="6809346" y="2643660"/>
              <a:ext cx="1767090" cy="646331"/>
            </a:xfrm>
            <a:prstGeom prst="rect">
              <a:avLst/>
            </a:prstGeom>
            <a:noFill/>
          </p:spPr>
          <p:txBody>
            <a:bodyPr wrap="square" rtlCol="0">
              <a:spAutoFit/>
            </a:bodyPr>
            <a:lstStyle/>
            <a:p>
              <a:pPr algn="r"/>
              <a:r>
                <a:rPr lang="en-IN" b="1" dirty="0">
                  <a:solidFill>
                    <a:schemeClr val="accent6"/>
                  </a:solidFill>
                </a:rPr>
                <a:t>Human Resource Management</a:t>
              </a:r>
            </a:p>
          </p:txBody>
        </p:sp>
        <p:pic>
          <p:nvPicPr>
            <p:cNvPr id="35" name="Picture 34">
              <a:extLst>
                <a:ext uri="{FF2B5EF4-FFF2-40B4-BE49-F238E27FC236}">
                  <a16:creationId xmlns:a16="http://schemas.microsoft.com/office/drawing/2014/main" id="{7E657DC2-AF8F-E77E-BBF9-A5A79E73E7A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8713787" y="2707607"/>
              <a:ext cx="518442" cy="518442"/>
            </a:xfrm>
            <a:prstGeom prst="rect">
              <a:avLst/>
            </a:prstGeom>
          </p:spPr>
        </p:pic>
      </p:grpSp>
      <p:grpSp>
        <p:nvGrpSpPr>
          <p:cNvPr id="36" name="Group 35">
            <a:extLst>
              <a:ext uri="{FF2B5EF4-FFF2-40B4-BE49-F238E27FC236}">
                <a16:creationId xmlns:a16="http://schemas.microsoft.com/office/drawing/2014/main" id="{2DF467C2-ADF3-1D34-A9A8-69CAFD6BC24D}"/>
              </a:ext>
            </a:extLst>
          </p:cNvPr>
          <p:cNvGrpSpPr/>
          <p:nvPr/>
        </p:nvGrpSpPr>
        <p:grpSpPr>
          <a:xfrm>
            <a:off x="4689049" y="4884305"/>
            <a:ext cx="2801030" cy="924340"/>
            <a:chOff x="595354" y="997557"/>
            <a:chExt cx="2801030" cy="924340"/>
          </a:xfrm>
        </p:grpSpPr>
        <p:sp>
          <p:nvSpPr>
            <p:cNvPr id="37" name="Flowchart: Terminator 36">
              <a:extLst>
                <a:ext uri="{FF2B5EF4-FFF2-40B4-BE49-F238E27FC236}">
                  <a16:creationId xmlns:a16="http://schemas.microsoft.com/office/drawing/2014/main" id="{F1200F98-FD61-CABA-DCAE-5ED71C202858}"/>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CAB6974B-255F-F993-FDA9-E285E2ADEE5C}"/>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AB431036-494F-1B9D-3169-DBBE9A16E830}"/>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Communication Management</a:t>
              </a:r>
            </a:p>
          </p:txBody>
        </p:sp>
        <p:pic>
          <p:nvPicPr>
            <p:cNvPr id="40" name="Picture 39">
              <a:extLst>
                <a:ext uri="{FF2B5EF4-FFF2-40B4-BE49-F238E27FC236}">
                  <a16:creationId xmlns:a16="http://schemas.microsoft.com/office/drawing/2014/main" id="{71AA6C9E-F246-48EF-1A36-11F5D84962BB}"/>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41" name="Group 40">
            <a:extLst>
              <a:ext uri="{FF2B5EF4-FFF2-40B4-BE49-F238E27FC236}">
                <a16:creationId xmlns:a16="http://schemas.microsoft.com/office/drawing/2014/main" id="{41030073-3C4D-26CD-A814-EDDEA5BFD405}"/>
              </a:ext>
            </a:extLst>
          </p:cNvPr>
          <p:cNvGrpSpPr/>
          <p:nvPr/>
        </p:nvGrpSpPr>
        <p:grpSpPr>
          <a:xfrm>
            <a:off x="1715229" y="4884305"/>
            <a:ext cx="2801030" cy="924340"/>
            <a:chOff x="3643354" y="1025913"/>
            <a:chExt cx="2801030" cy="924340"/>
          </a:xfrm>
        </p:grpSpPr>
        <p:sp>
          <p:nvSpPr>
            <p:cNvPr id="42" name="Flowchart: Terminator 41">
              <a:extLst>
                <a:ext uri="{FF2B5EF4-FFF2-40B4-BE49-F238E27FC236}">
                  <a16:creationId xmlns:a16="http://schemas.microsoft.com/office/drawing/2014/main" id="{DFB82EF2-84CC-835F-CD2F-C45ADD7A65B5}"/>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11DE0CEC-AC17-A2CB-B2B3-EF13D9E899FA}"/>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6E20815F-6865-F6E7-1027-B5BF3947CEE3}"/>
                </a:ext>
              </a:extLst>
            </p:cNvPr>
            <p:cNvSpPr txBox="1"/>
            <p:nvPr/>
          </p:nvSpPr>
          <p:spPr>
            <a:xfrm>
              <a:off x="4614460" y="1164916"/>
              <a:ext cx="1644262" cy="646331"/>
            </a:xfrm>
            <a:prstGeom prst="rect">
              <a:avLst/>
            </a:prstGeom>
            <a:noFill/>
          </p:spPr>
          <p:txBody>
            <a:bodyPr wrap="square" rtlCol="0">
              <a:spAutoFit/>
            </a:bodyPr>
            <a:lstStyle/>
            <a:p>
              <a:r>
                <a:rPr lang="en-IN" b="1" dirty="0"/>
                <a:t>Risk Management</a:t>
              </a:r>
            </a:p>
          </p:txBody>
        </p:sp>
        <p:pic>
          <p:nvPicPr>
            <p:cNvPr id="45" name="Picture 44">
              <a:extLst>
                <a:ext uri="{FF2B5EF4-FFF2-40B4-BE49-F238E27FC236}">
                  <a16:creationId xmlns:a16="http://schemas.microsoft.com/office/drawing/2014/main" id="{265EA7CC-7724-1C50-2669-29DB9410F495}"/>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46" name="Group 45">
            <a:extLst>
              <a:ext uri="{FF2B5EF4-FFF2-40B4-BE49-F238E27FC236}">
                <a16:creationId xmlns:a16="http://schemas.microsoft.com/office/drawing/2014/main" id="{8AB2F76C-7370-0296-2763-0471EB69187F}"/>
              </a:ext>
            </a:extLst>
          </p:cNvPr>
          <p:cNvGrpSpPr/>
          <p:nvPr/>
        </p:nvGrpSpPr>
        <p:grpSpPr>
          <a:xfrm>
            <a:off x="885658" y="3615547"/>
            <a:ext cx="2801030" cy="924340"/>
            <a:chOff x="595354" y="997557"/>
            <a:chExt cx="2801030" cy="924340"/>
          </a:xfrm>
        </p:grpSpPr>
        <p:sp>
          <p:nvSpPr>
            <p:cNvPr id="47" name="Flowchart: Terminator 46">
              <a:extLst>
                <a:ext uri="{FF2B5EF4-FFF2-40B4-BE49-F238E27FC236}">
                  <a16:creationId xmlns:a16="http://schemas.microsoft.com/office/drawing/2014/main" id="{642B8E9F-86F5-2426-8E00-71DAB5028479}"/>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0C7C8385-B763-EC63-6250-7F6338D7C4C2}"/>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A48B947-4109-0B91-DDEC-16D14C8E30BF}"/>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Procurement Management</a:t>
              </a:r>
            </a:p>
          </p:txBody>
        </p:sp>
        <p:pic>
          <p:nvPicPr>
            <p:cNvPr id="50" name="Picture 49">
              <a:extLst>
                <a:ext uri="{FF2B5EF4-FFF2-40B4-BE49-F238E27FC236}">
                  <a16:creationId xmlns:a16="http://schemas.microsoft.com/office/drawing/2014/main" id="{4D5F32A2-DCE1-6636-ABDE-093153433B3F}"/>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51" name="Group 50">
            <a:extLst>
              <a:ext uri="{FF2B5EF4-FFF2-40B4-BE49-F238E27FC236}">
                <a16:creationId xmlns:a16="http://schemas.microsoft.com/office/drawing/2014/main" id="{C4FA9ABB-9699-2DD6-6B17-04F26AE8171D}"/>
              </a:ext>
            </a:extLst>
          </p:cNvPr>
          <p:cNvGrpSpPr/>
          <p:nvPr/>
        </p:nvGrpSpPr>
        <p:grpSpPr>
          <a:xfrm>
            <a:off x="887667" y="2314055"/>
            <a:ext cx="2801030" cy="924340"/>
            <a:chOff x="3643354" y="1025913"/>
            <a:chExt cx="2801030" cy="924340"/>
          </a:xfrm>
        </p:grpSpPr>
        <p:sp>
          <p:nvSpPr>
            <p:cNvPr id="52" name="Flowchart: Terminator 51">
              <a:extLst>
                <a:ext uri="{FF2B5EF4-FFF2-40B4-BE49-F238E27FC236}">
                  <a16:creationId xmlns:a16="http://schemas.microsoft.com/office/drawing/2014/main" id="{DDDBFFEA-18E6-A917-75ED-F9454FC7F997}"/>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884CEE62-8AA8-7667-B1C1-D7FECB9FA157}"/>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8DB374E-1F7E-CE72-BE32-595C07A3FA37}"/>
                </a:ext>
              </a:extLst>
            </p:cNvPr>
            <p:cNvSpPr txBox="1"/>
            <p:nvPr/>
          </p:nvSpPr>
          <p:spPr>
            <a:xfrm>
              <a:off x="4614460" y="1164916"/>
              <a:ext cx="1644262" cy="646331"/>
            </a:xfrm>
            <a:prstGeom prst="rect">
              <a:avLst/>
            </a:prstGeom>
            <a:noFill/>
          </p:spPr>
          <p:txBody>
            <a:bodyPr wrap="square" rtlCol="0">
              <a:spAutoFit/>
            </a:bodyPr>
            <a:lstStyle/>
            <a:p>
              <a:r>
                <a:rPr lang="en-IN" b="1" dirty="0"/>
                <a:t>Stakeholder Management</a:t>
              </a:r>
            </a:p>
          </p:txBody>
        </p:sp>
        <p:pic>
          <p:nvPicPr>
            <p:cNvPr id="55" name="Picture 54">
              <a:extLst>
                <a:ext uri="{FF2B5EF4-FFF2-40B4-BE49-F238E27FC236}">
                  <a16:creationId xmlns:a16="http://schemas.microsoft.com/office/drawing/2014/main" id="{563657AA-2ADA-C71B-C6E9-B51120F5E10C}"/>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56" name="Group 55">
            <a:extLst>
              <a:ext uri="{FF2B5EF4-FFF2-40B4-BE49-F238E27FC236}">
                <a16:creationId xmlns:a16="http://schemas.microsoft.com/office/drawing/2014/main" id="{91A208FD-ED87-6933-739E-CC96E96DEDA3}"/>
              </a:ext>
            </a:extLst>
          </p:cNvPr>
          <p:cNvGrpSpPr/>
          <p:nvPr/>
        </p:nvGrpSpPr>
        <p:grpSpPr>
          <a:xfrm>
            <a:off x="1715229" y="1049425"/>
            <a:ext cx="2801030" cy="924340"/>
            <a:chOff x="3643354" y="1025913"/>
            <a:chExt cx="2801030" cy="924340"/>
          </a:xfrm>
        </p:grpSpPr>
        <p:sp>
          <p:nvSpPr>
            <p:cNvPr id="57" name="Flowchart: Terminator 56">
              <a:extLst>
                <a:ext uri="{FF2B5EF4-FFF2-40B4-BE49-F238E27FC236}">
                  <a16:creationId xmlns:a16="http://schemas.microsoft.com/office/drawing/2014/main" id="{EA4C4291-E589-BD15-35DC-9F1970553762}"/>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72C3E83-A82E-F968-F0B2-477EC13AD81B}"/>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E96FD82-0608-1693-B3C9-8788F76D5E1B}"/>
                </a:ext>
              </a:extLst>
            </p:cNvPr>
            <p:cNvSpPr txBox="1"/>
            <p:nvPr/>
          </p:nvSpPr>
          <p:spPr>
            <a:xfrm>
              <a:off x="4614460" y="1164916"/>
              <a:ext cx="1644262" cy="646331"/>
            </a:xfrm>
            <a:prstGeom prst="rect">
              <a:avLst/>
            </a:prstGeom>
            <a:noFill/>
          </p:spPr>
          <p:txBody>
            <a:bodyPr wrap="square" rtlCol="0">
              <a:spAutoFit/>
            </a:bodyPr>
            <a:lstStyle/>
            <a:p>
              <a:r>
                <a:rPr lang="en-IN" b="1" dirty="0"/>
                <a:t>Integration Management</a:t>
              </a:r>
            </a:p>
          </p:txBody>
        </p:sp>
        <p:pic>
          <p:nvPicPr>
            <p:cNvPr id="60" name="Picture 59">
              <a:extLst>
                <a:ext uri="{FF2B5EF4-FFF2-40B4-BE49-F238E27FC236}">
                  <a16:creationId xmlns:a16="http://schemas.microsoft.com/office/drawing/2014/main" id="{43886159-6296-E0E8-CF7F-60D805CEF6BE}"/>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
        <p:nvSpPr>
          <p:cNvPr id="63" name="TextBox 62">
            <a:extLst>
              <a:ext uri="{FF2B5EF4-FFF2-40B4-BE49-F238E27FC236}">
                <a16:creationId xmlns:a16="http://schemas.microsoft.com/office/drawing/2014/main" id="{B67BE7CE-13E5-548F-A847-9195CDB76700}"/>
              </a:ext>
            </a:extLst>
          </p:cNvPr>
          <p:cNvSpPr txBox="1"/>
          <p:nvPr/>
        </p:nvSpPr>
        <p:spPr>
          <a:xfrm>
            <a:off x="3940894" y="2518278"/>
            <a:ext cx="4313957" cy="1938992"/>
          </a:xfrm>
          <a:prstGeom prst="rect">
            <a:avLst/>
          </a:prstGeom>
          <a:noFill/>
        </p:spPr>
        <p:txBody>
          <a:bodyPr wrap="square" rtlCol="0">
            <a:spAutoFit/>
          </a:bodyPr>
          <a:lstStyle/>
          <a:p>
            <a:pPr algn="ctr"/>
            <a:r>
              <a:rPr lang="en-IN" sz="4000" b="1" dirty="0"/>
              <a:t>Project Management Knowledge Areas</a:t>
            </a:r>
          </a:p>
        </p:txBody>
      </p:sp>
      <p:grpSp>
        <p:nvGrpSpPr>
          <p:cNvPr id="4" name="Group 3">
            <a:extLst>
              <a:ext uri="{FF2B5EF4-FFF2-40B4-BE49-F238E27FC236}">
                <a16:creationId xmlns:a16="http://schemas.microsoft.com/office/drawing/2014/main" id="{0CEAD12D-DF8D-B244-382C-E1B9B7C78B27}"/>
              </a:ext>
            </a:extLst>
          </p:cNvPr>
          <p:cNvGrpSpPr/>
          <p:nvPr/>
        </p:nvGrpSpPr>
        <p:grpSpPr>
          <a:xfrm>
            <a:off x="4707083" y="1049425"/>
            <a:ext cx="2801030" cy="924340"/>
            <a:chOff x="595354" y="997557"/>
            <a:chExt cx="2801030" cy="924340"/>
          </a:xfrm>
        </p:grpSpPr>
        <p:sp>
          <p:nvSpPr>
            <p:cNvPr id="5" name="Flowchart: Terminator 4">
              <a:extLst>
                <a:ext uri="{FF2B5EF4-FFF2-40B4-BE49-F238E27FC236}">
                  <a16:creationId xmlns:a16="http://schemas.microsoft.com/office/drawing/2014/main" id="{FF57F38C-EDB0-7E26-96CB-6885988558B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430420E-6824-C0EB-E762-C0B8DF0512B9}"/>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33066DBE-04C9-750C-D207-92F610EEB1AB}"/>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Scope Management</a:t>
              </a:r>
            </a:p>
          </p:txBody>
        </p:sp>
        <p:pic>
          <p:nvPicPr>
            <p:cNvPr id="20" name="Picture 19">
              <a:extLst>
                <a:ext uri="{FF2B5EF4-FFF2-40B4-BE49-F238E27FC236}">
                  <a16:creationId xmlns:a16="http://schemas.microsoft.com/office/drawing/2014/main" id="{F2823940-DCC8-3D7C-56A7-0AF291A73E4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73316" y="1164916"/>
              <a:ext cx="589620" cy="589620"/>
            </a:xfrm>
            <a:prstGeom prst="rect">
              <a:avLst/>
            </a:prstGeom>
          </p:spPr>
        </p:pic>
      </p:grpSp>
      <p:grpSp>
        <p:nvGrpSpPr>
          <p:cNvPr id="6" name="Group 5">
            <a:extLst>
              <a:ext uri="{FF2B5EF4-FFF2-40B4-BE49-F238E27FC236}">
                <a16:creationId xmlns:a16="http://schemas.microsoft.com/office/drawing/2014/main" id="{6F677E27-AC05-5EE5-1AE9-5EE8147E3DCB}"/>
              </a:ext>
            </a:extLst>
          </p:cNvPr>
          <p:cNvGrpSpPr/>
          <p:nvPr/>
        </p:nvGrpSpPr>
        <p:grpSpPr>
          <a:xfrm>
            <a:off x="7675741" y="1049425"/>
            <a:ext cx="2801030" cy="924340"/>
            <a:chOff x="3643354" y="1025913"/>
            <a:chExt cx="2801030" cy="924340"/>
          </a:xfrm>
        </p:grpSpPr>
        <p:sp>
          <p:nvSpPr>
            <p:cNvPr id="7" name="Flowchart: Terminator 6">
              <a:extLst>
                <a:ext uri="{FF2B5EF4-FFF2-40B4-BE49-F238E27FC236}">
                  <a16:creationId xmlns:a16="http://schemas.microsoft.com/office/drawing/2014/main" id="{6FF41D7D-88C0-DD06-912A-B108BFC32CCF}"/>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A339910-185B-AE22-1CAF-2D72F33C5287}"/>
                </a:ext>
              </a:extLst>
            </p:cNvPr>
            <p:cNvSpPr/>
            <p:nvPr/>
          </p:nvSpPr>
          <p:spPr>
            <a:xfrm>
              <a:off x="5555089" y="1090434"/>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8C72824-6E60-FA69-6861-C9F6CCCF6F95}"/>
                </a:ext>
              </a:extLst>
            </p:cNvPr>
            <p:cNvSpPr txBox="1"/>
            <p:nvPr/>
          </p:nvSpPr>
          <p:spPr>
            <a:xfrm>
              <a:off x="3813855" y="1130769"/>
              <a:ext cx="1644262" cy="646331"/>
            </a:xfrm>
            <a:prstGeom prst="rect">
              <a:avLst/>
            </a:prstGeom>
            <a:noFill/>
          </p:spPr>
          <p:txBody>
            <a:bodyPr wrap="square" rtlCol="0">
              <a:spAutoFit/>
            </a:bodyPr>
            <a:lstStyle/>
            <a:p>
              <a:pPr algn="r"/>
              <a:r>
                <a:rPr lang="en-IN" b="1" dirty="0"/>
                <a:t>Time Management</a:t>
              </a:r>
            </a:p>
          </p:txBody>
        </p:sp>
        <p:pic>
          <p:nvPicPr>
            <p:cNvPr id="21" name="Picture 20">
              <a:extLst>
                <a:ext uri="{FF2B5EF4-FFF2-40B4-BE49-F238E27FC236}">
                  <a16:creationId xmlns:a16="http://schemas.microsoft.com/office/drawing/2014/main" id="{47ADD47E-44D1-3E39-3772-AC7883DF0575}"/>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5656851" y="1192195"/>
              <a:ext cx="589620" cy="589620"/>
            </a:xfrm>
            <a:prstGeom prst="rect">
              <a:avLst/>
            </a:prstGeom>
          </p:spPr>
        </p:pic>
      </p:grpSp>
      <p:sp>
        <p:nvSpPr>
          <p:cNvPr id="22" name="TextBox 21">
            <a:extLst>
              <a:ext uri="{FF2B5EF4-FFF2-40B4-BE49-F238E27FC236}">
                <a16:creationId xmlns:a16="http://schemas.microsoft.com/office/drawing/2014/main" id="{0D2A352D-1A95-94D3-7194-8B2DAED1898B}"/>
              </a:ext>
            </a:extLst>
          </p:cNvPr>
          <p:cNvSpPr txBox="1"/>
          <p:nvPr/>
        </p:nvSpPr>
        <p:spPr>
          <a:xfrm>
            <a:off x="108256" y="6142741"/>
            <a:ext cx="10140918" cy="369332"/>
          </a:xfrm>
          <a:prstGeom prst="rect">
            <a:avLst/>
          </a:prstGeom>
          <a:solidFill>
            <a:schemeClr val="accent5">
              <a:lumMod val="20000"/>
              <a:lumOff val="80000"/>
            </a:schemeClr>
          </a:solidFill>
        </p:spPr>
        <p:txBody>
          <a:bodyPr wrap="none" rtlCol="0">
            <a:spAutoFit/>
          </a:bodyPr>
          <a:lstStyle/>
          <a:p>
            <a:r>
              <a:rPr lang="en-IN" b="1" dirty="0">
                <a:solidFill>
                  <a:schemeClr val="accent6"/>
                </a:solidFill>
              </a:rPr>
              <a:t>Human Resource Management </a:t>
            </a:r>
            <a:r>
              <a:rPr lang="en-IN" dirty="0"/>
              <a:t>is concerned with making effective use of the people involved with the project.</a:t>
            </a:r>
          </a:p>
        </p:txBody>
      </p:sp>
      <p:grpSp>
        <p:nvGrpSpPr>
          <p:cNvPr id="3" name="Group 2">
            <a:extLst>
              <a:ext uri="{FF2B5EF4-FFF2-40B4-BE49-F238E27FC236}">
                <a16:creationId xmlns:a16="http://schemas.microsoft.com/office/drawing/2014/main" id="{05DE07AA-A6AA-714D-8A34-57E8BFA95F53}"/>
              </a:ext>
            </a:extLst>
          </p:cNvPr>
          <p:cNvGrpSpPr/>
          <p:nvPr/>
        </p:nvGrpSpPr>
        <p:grpSpPr>
          <a:xfrm>
            <a:off x="8563670" y="2314055"/>
            <a:ext cx="2801030" cy="924340"/>
            <a:chOff x="6691354" y="1022684"/>
            <a:chExt cx="2801030" cy="924340"/>
          </a:xfrm>
        </p:grpSpPr>
        <p:sp>
          <p:nvSpPr>
            <p:cNvPr id="11" name="Flowchart: Terminator 10">
              <a:extLst>
                <a:ext uri="{FF2B5EF4-FFF2-40B4-BE49-F238E27FC236}">
                  <a16:creationId xmlns:a16="http://schemas.microsoft.com/office/drawing/2014/main" id="{36C67907-6BDD-095F-BA82-1E5E7B339177}"/>
                </a:ext>
              </a:extLst>
            </p:cNvPr>
            <p:cNvSpPr/>
            <p:nvPr/>
          </p:nvSpPr>
          <p:spPr>
            <a:xfrm>
              <a:off x="6691354" y="1022684"/>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BA1B560-ACA1-87DF-BA1E-DFF9D0C2C3CB}"/>
                </a:ext>
              </a:extLst>
            </p:cNvPr>
            <p:cNvSpPr/>
            <p:nvPr/>
          </p:nvSpPr>
          <p:spPr>
            <a:xfrm>
              <a:off x="8606409" y="1088282"/>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29DA369-8BB1-7A66-34E2-32B737832E92}"/>
                </a:ext>
              </a:extLst>
            </p:cNvPr>
            <p:cNvSpPr txBox="1"/>
            <p:nvPr/>
          </p:nvSpPr>
          <p:spPr>
            <a:xfrm>
              <a:off x="6854530" y="1182229"/>
              <a:ext cx="1644262" cy="646331"/>
            </a:xfrm>
            <a:prstGeom prst="rect">
              <a:avLst/>
            </a:prstGeom>
            <a:noFill/>
          </p:spPr>
          <p:txBody>
            <a:bodyPr wrap="square" rtlCol="0">
              <a:spAutoFit/>
            </a:bodyPr>
            <a:lstStyle/>
            <a:p>
              <a:pPr algn="r"/>
              <a:r>
                <a:rPr lang="en-IN" b="1" dirty="0"/>
                <a:t>Cost Management</a:t>
              </a:r>
            </a:p>
          </p:txBody>
        </p:sp>
        <p:pic>
          <p:nvPicPr>
            <p:cNvPr id="14" name="Picture 13">
              <a:extLst>
                <a:ext uri="{FF2B5EF4-FFF2-40B4-BE49-F238E27FC236}">
                  <a16:creationId xmlns:a16="http://schemas.microsoft.com/office/drawing/2014/main" id="{AA63412D-A4FB-E5C2-FE03-C97EC28C96EC}"/>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8171" y="1190043"/>
              <a:ext cx="589620" cy="589620"/>
            </a:xfrm>
            <a:prstGeom prst="rect">
              <a:avLst/>
            </a:prstGeom>
          </p:spPr>
        </p:pic>
      </p:grpSp>
      <p:grpSp>
        <p:nvGrpSpPr>
          <p:cNvPr id="15" name="Group 14">
            <a:extLst>
              <a:ext uri="{FF2B5EF4-FFF2-40B4-BE49-F238E27FC236}">
                <a16:creationId xmlns:a16="http://schemas.microsoft.com/office/drawing/2014/main" id="{63510A68-9024-59F7-5FC2-F5EEE149054B}"/>
              </a:ext>
            </a:extLst>
          </p:cNvPr>
          <p:cNvGrpSpPr/>
          <p:nvPr/>
        </p:nvGrpSpPr>
        <p:grpSpPr>
          <a:xfrm>
            <a:off x="8563670" y="3615547"/>
            <a:ext cx="2801030" cy="924340"/>
            <a:chOff x="6664701" y="2504660"/>
            <a:chExt cx="2801030" cy="924340"/>
          </a:xfrm>
        </p:grpSpPr>
        <p:sp>
          <p:nvSpPr>
            <p:cNvPr id="16" name="Flowchart: Terminator 15">
              <a:extLst>
                <a:ext uri="{FF2B5EF4-FFF2-40B4-BE49-F238E27FC236}">
                  <a16:creationId xmlns:a16="http://schemas.microsoft.com/office/drawing/2014/main" id="{6BAE57BF-3AF5-03E8-86C5-0B4063BCC926}"/>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5C202DFD-4FB8-F005-A475-92AD2B583D70}"/>
                </a:ext>
              </a:extLst>
            </p:cNvPr>
            <p:cNvSpPr/>
            <p:nvPr/>
          </p:nvSpPr>
          <p:spPr>
            <a:xfrm>
              <a:off x="8579756" y="2570258"/>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F49A456F-3BCA-BD26-8B97-81F3B595CD45}"/>
                </a:ext>
              </a:extLst>
            </p:cNvPr>
            <p:cNvSpPr txBox="1"/>
            <p:nvPr/>
          </p:nvSpPr>
          <p:spPr>
            <a:xfrm>
              <a:off x="6827877" y="2643662"/>
              <a:ext cx="1644262" cy="646331"/>
            </a:xfrm>
            <a:prstGeom prst="rect">
              <a:avLst/>
            </a:prstGeom>
            <a:noFill/>
          </p:spPr>
          <p:txBody>
            <a:bodyPr wrap="square" rtlCol="0">
              <a:spAutoFit/>
            </a:bodyPr>
            <a:lstStyle/>
            <a:p>
              <a:pPr algn="r"/>
              <a:r>
                <a:rPr lang="en-IN" b="1" dirty="0"/>
                <a:t>Quality Management</a:t>
              </a:r>
            </a:p>
          </p:txBody>
        </p:sp>
        <p:pic>
          <p:nvPicPr>
            <p:cNvPr id="28" name="Picture 27">
              <a:extLst>
                <a:ext uri="{FF2B5EF4-FFF2-40B4-BE49-F238E27FC236}">
                  <a16:creationId xmlns:a16="http://schemas.microsoft.com/office/drawing/2014/main" id="{FA42E9F4-49CE-A59A-C69C-C6592112EC68}"/>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717107" y="2707609"/>
              <a:ext cx="518442" cy="518442"/>
            </a:xfrm>
            <a:prstGeom prst="rect">
              <a:avLst/>
            </a:prstGeom>
          </p:spPr>
        </p:pic>
      </p:grpSp>
    </p:spTree>
    <p:extLst>
      <p:ext uri="{BB962C8B-B14F-4D97-AF65-F5344CB8AC3E}">
        <p14:creationId xmlns:p14="http://schemas.microsoft.com/office/powerpoint/2010/main" val="94620633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7EFD-A455-9E56-3985-6EDFB9F0D8D3}"/>
              </a:ext>
            </a:extLst>
          </p:cNvPr>
          <p:cNvSpPr>
            <a:spLocks noGrp="1"/>
          </p:cNvSpPr>
          <p:nvPr>
            <p:ph type="title"/>
          </p:nvPr>
        </p:nvSpPr>
        <p:spPr/>
        <p:txBody>
          <a:bodyPr/>
          <a:lstStyle/>
          <a:p>
            <a:r>
              <a:rPr lang="en-IN" dirty="0"/>
              <a:t>Project Management Knowledge Areas</a:t>
            </a:r>
          </a:p>
        </p:txBody>
      </p:sp>
      <p:grpSp>
        <p:nvGrpSpPr>
          <p:cNvPr id="36" name="Group 35">
            <a:extLst>
              <a:ext uri="{FF2B5EF4-FFF2-40B4-BE49-F238E27FC236}">
                <a16:creationId xmlns:a16="http://schemas.microsoft.com/office/drawing/2014/main" id="{2DF467C2-ADF3-1D34-A9A8-69CAFD6BC24D}"/>
              </a:ext>
            </a:extLst>
          </p:cNvPr>
          <p:cNvGrpSpPr/>
          <p:nvPr/>
        </p:nvGrpSpPr>
        <p:grpSpPr>
          <a:xfrm>
            <a:off x="4689049" y="4884305"/>
            <a:ext cx="2801030" cy="924340"/>
            <a:chOff x="595354" y="997557"/>
            <a:chExt cx="2801030" cy="924340"/>
          </a:xfrm>
        </p:grpSpPr>
        <p:sp>
          <p:nvSpPr>
            <p:cNvPr id="37" name="Flowchart: Terminator 36">
              <a:extLst>
                <a:ext uri="{FF2B5EF4-FFF2-40B4-BE49-F238E27FC236}">
                  <a16:creationId xmlns:a16="http://schemas.microsoft.com/office/drawing/2014/main" id="{F1200F98-FD61-CABA-DCAE-5ED71C202858}"/>
                </a:ext>
              </a:extLst>
            </p:cNvPr>
            <p:cNvSpPr/>
            <p:nvPr/>
          </p:nvSpPr>
          <p:spPr>
            <a:xfrm>
              <a:off x="595354" y="997557"/>
              <a:ext cx="2801030" cy="924340"/>
            </a:xfrm>
            <a:prstGeom prst="flowChartTerminator">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CAB6974B-255F-F993-FDA9-E285E2ADEE5C}"/>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AB431036-494F-1B9D-3169-DBBE9A16E830}"/>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accent6"/>
                  </a:solidFill>
                </a:rPr>
                <a:t>Communication Management</a:t>
              </a:r>
            </a:p>
          </p:txBody>
        </p:sp>
        <p:pic>
          <p:nvPicPr>
            <p:cNvPr id="40" name="Picture 39">
              <a:extLst>
                <a:ext uri="{FF2B5EF4-FFF2-40B4-BE49-F238E27FC236}">
                  <a16:creationId xmlns:a16="http://schemas.microsoft.com/office/drawing/2014/main" id="{71AA6C9E-F246-48EF-1A36-11F5D84962B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41" name="Group 40">
            <a:extLst>
              <a:ext uri="{FF2B5EF4-FFF2-40B4-BE49-F238E27FC236}">
                <a16:creationId xmlns:a16="http://schemas.microsoft.com/office/drawing/2014/main" id="{41030073-3C4D-26CD-A814-EDDEA5BFD405}"/>
              </a:ext>
            </a:extLst>
          </p:cNvPr>
          <p:cNvGrpSpPr/>
          <p:nvPr/>
        </p:nvGrpSpPr>
        <p:grpSpPr>
          <a:xfrm>
            <a:off x="1715229" y="4884305"/>
            <a:ext cx="2801030" cy="924340"/>
            <a:chOff x="3643354" y="1025913"/>
            <a:chExt cx="2801030" cy="924340"/>
          </a:xfrm>
        </p:grpSpPr>
        <p:sp>
          <p:nvSpPr>
            <p:cNvPr id="42" name="Flowchart: Terminator 41">
              <a:extLst>
                <a:ext uri="{FF2B5EF4-FFF2-40B4-BE49-F238E27FC236}">
                  <a16:creationId xmlns:a16="http://schemas.microsoft.com/office/drawing/2014/main" id="{DFB82EF2-84CC-835F-CD2F-C45ADD7A65B5}"/>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11DE0CEC-AC17-A2CB-B2B3-EF13D9E899FA}"/>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6E20815F-6865-F6E7-1027-B5BF3947CEE3}"/>
                </a:ext>
              </a:extLst>
            </p:cNvPr>
            <p:cNvSpPr txBox="1"/>
            <p:nvPr/>
          </p:nvSpPr>
          <p:spPr>
            <a:xfrm>
              <a:off x="4614460" y="1164916"/>
              <a:ext cx="1644262" cy="646331"/>
            </a:xfrm>
            <a:prstGeom prst="rect">
              <a:avLst/>
            </a:prstGeom>
            <a:noFill/>
          </p:spPr>
          <p:txBody>
            <a:bodyPr wrap="square" rtlCol="0">
              <a:spAutoFit/>
            </a:bodyPr>
            <a:lstStyle/>
            <a:p>
              <a:r>
                <a:rPr lang="en-IN" b="1" dirty="0"/>
                <a:t>Risk Management</a:t>
              </a:r>
            </a:p>
          </p:txBody>
        </p:sp>
        <p:pic>
          <p:nvPicPr>
            <p:cNvPr id="45" name="Picture 44">
              <a:extLst>
                <a:ext uri="{FF2B5EF4-FFF2-40B4-BE49-F238E27FC236}">
                  <a16:creationId xmlns:a16="http://schemas.microsoft.com/office/drawing/2014/main" id="{265EA7CC-7724-1C50-2669-29DB9410F495}"/>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46" name="Group 45">
            <a:extLst>
              <a:ext uri="{FF2B5EF4-FFF2-40B4-BE49-F238E27FC236}">
                <a16:creationId xmlns:a16="http://schemas.microsoft.com/office/drawing/2014/main" id="{8AB2F76C-7370-0296-2763-0471EB69187F}"/>
              </a:ext>
            </a:extLst>
          </p:cNvPr>
          <p:cNvGrpSpPr/>
          <p:nvPr/>
        </p:nvGrpSpPr>
        <p:grpSpPr>
          <a:xfrm>
            <a:off x="885658" y="3615547"/>
            <a:ext cx="2801030" cy="924340"/>
            <a:chOff x="595354" y="997557"/>
            <a:chExt cx="2801030" cy="924340"/>
          </a:xfrm>
        </p:grpSpPr>
        <p:sp>
          <p:nvSpPr>
            <p:cNvPr id="47" name="Flowchart: Terminator 46">
              <a:extLst>
                <a:ext uri="{FF2B5EF4-FFF2-40B4-BE49-F238E27FC236}">
                  <a16:creationId xmlns:a16="http://schemas.microsoft.com/office/drawing/2014/main" id="{642B8E9F-86F5-2426-8E00-71DAB5028479}"/>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0C7C8385-B763-EC63-6250-7F6338D7C4C2}"/>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A48B947-4109-0B91-DDEC-16D14C8E30BF}"/>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Procurement Management</a:t>
              </a:r>
            </a:p>
          </p:txBody>
        </p:sp>
        <p:pic>
          <p:nvPicPr>
            <p:cNvPr id="50" name="Picture 49">
              <a:extLst>
                <a:ext uri="{FF2B5EF4-FFF2-40B4-BE49-F238E27FC236}">
                  <a16:creationId xmlns:a16="http://schemas.microsoft.com/office/drawing/2014/main" id="{4D5F32A2-DCE1-6636-ABDE-093153433B3F}"/>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51" name="Group 50">
            <a:extLst>
              <a:ext uri="{FF2B5EF4-FFF2-40B4-BE49-F238E27FC236}">
                <a16:creationId xmlns:a16="http://schemas.microsoft.com/office/drawing/2014/main" id="{C4FA9ABB-9699-2DD6-6B17-04F26AE8171D}"/>
              </a:ext>
            </a:extLst>
          </p:cNvPr>
          <p:cNvGrpSpPr/>
          <p:nvPr/>
        </p:nvGrpSpPr>
        <p:grpSpPr>
          <a:xfrm>
            <a:off x="887667" y="2314055"/>
            <a:ext cx="2801030" cy="924340"/>
            <a:chOff x="3643354" y="1025913"/>
            <a:chExt cx="2801030" cy="924340"/>
          </a:xfrm>
        </p:grpSpPr>
        <p:sp>
          <p:nvSpPr>
            <p:cNvPr id="52" name="Flowchart: Terminator 51">
              <a:extLst>
                <a:ext uri="{FF2B5EF4-FFF2-40B4-BE49-F238E27FC236}">
                  <a16:creationId xmlns:a16="http://schemas.microsoft.com/office/drawing/2014/main" id="{DDDBFFEA-18E6-A917-75ED-F9454FC7F997}"/>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884CEE62-8AA8-7667-B1C1-D7FECB9FA157}"/>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8DB374E-1F7E-CE72-BE32-595C07A3FA37}"/>
                </a:ext>
              </a:extLst>
            </p:cNvPr>
            <p:cNvSpPr txBox="1"/>
            <p:nvPr/>
          </p:nvSpPr>
          <p:spPr>
            <a:xfrm>
              <a:off x="4614460" y="1164916"/>
              <a:ext cx="1644262" cy="646331"/>
            </a:xfrm>
            <a:prstGeom prst="rect">
              <a:avLst/>
            </a:prstGeom>
            <a:noFill/>
          </p:spPr>
          <p:txBody>
            <a:bodyPr wrap="square" rtlCol="0">
              <a:spAutoFit/>
            </a:bodyPr>
            <a:lstStyle/>
            <a:p>
              <a:r>
                <a:rPr lang="en-IN" b="1" dirty="0"/>
                <a:t>Stakeholder Management</a:t>
              </a:r>
            </a:p>
          </p:txBody>
        </p:sp>
        <p:pic>
          <p:nvPicPr>
            <p:cNvPr id="55" name="Picture 54">
              <a:extLst>
                <a:ext uri="{FF2B5EF4-FFF2-40B4-BE49-F238E27FC236}">
                  <a16:creationId xmlns:a16="http://schemas.microsoft.com/office/drawing/2014/main" id="{563657AA-2ADA-C71B-C6E9-B51120F5E10C}"/>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56" name="Group 55">
            <a:extLst>
              <a:ext uri="{FF2B5EF4-FFF2-40B4-BE49-F238E27FC236}">
                <a16:creationId xmlns:a16="http://schemas.microsoft.com/office/drawing/2014/main" id="{91A208FD-ED87-6933-739E-CC96E96DEDA3}"/>
              </a:ext>
            </a:extLst>
          </p:cNvPr>
          <p:cNvGrpSpPr/>
          <p:nvPr/>
        </p:nvGrpSpPr>
        <p:grpSpPr>
          <a:xfrm>
            <a:off x="1715229" y="1049425"/>
            <a:ext cx="2801030" cy="924340"/>
            <a:chOff x="3643354" y="1025913"/>
            <a:chExt cx="2801030" cy="924340"/>
          </a:xfrm>
        </p:grpSpPr>
        <p:sp>
          <p:nvSpPr>
            <p:cNvPr id="57" name="Flowchart: Terminator 56">
              <a:extLst>
                <a:ext uri="{FF2B5EF4-FFF2-40B4-BE49-F238E27FC236}">
                  <a16:creationId xmlns:a16="http://schemas.microsoft.com/office/drawing/2014/main" id="{EA4C4291-E589-BD15-35DC-9F1970553762}"/>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72C3E83-A82E-F968-F0B2-477EC13AD81B}"/>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E96FD82-0608-1693-B3C9-8788F76D5E1B}"/>
                </a:ext>
              </a:extLst>
            </p:cNvPr>
            <p:cNvSpPr txBox="1"/>
            <p:nvPr/>
          </p:nvSpPr>
          <p:spPr>
            <a:xfrm>
              <a:off x="4614460" y="1164916"/>
              <a:ext cx="1644262" cy="646331"/>
            </a:xfrm>
            <a:prstGeom prst="rect">
              <a:avLst/>
            </a:prstGeom>
            <a:noFill/>
          </p:spPr>
          <p:txBody>
            <a:bodyPr wrap="square" rtlCol="0">
              <a:spAutoFit/>
            </a:bodyPr>
            <a:lstStyle/>
            <a:p>
              <a:r>
                <a:rPr lang="en-IN" b="1" dirty="0"/>
                <a:t>Integration Management</a:t>
              </a:r>
            </a:p>
          </p:txBody>
        </p:sp>
        <p:pic>
          <p:nvPicPr>
            <p:cNvPr id="60" name="Picture 59">
              <a:extLst>
                <a:ext uri="{FF2B5EF4-FFF2-40B4-BE49-F238E27FC236}">
                  <a16:creationId xmlns:a16="http://schemas.microsoft.com/office/drawing/2014/main" id="{43886159-6296-E0E8-CF7F-60D805CEF6BE}"/>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
        <p:nvSpPr>
          <p:cNvPr id="63" name="TextBox 62">
            <a:extLst>
              <a:ext uri="{FF2B5EF4-FFF2-40B4-BE49-F238E27FC236}">
                <a16:creationId xmlns:a16="http://schemas.microsoft.com/office/drawing/2014/main" id="{B67BE7CE-13E5-548F-A847-9195CDB76700}"/>
              </a:ext>
            </a:extLst>
          </p:cNvPr>
          <p:cNvSpPr txBox="1"/>
          <p:nvPr/>
        </p:nvSpPr>
        <p:spPr>
          <a:xfrm>
            <a:off x="3940894" y="2518278"/>
            <a:ext cx="4313957" cy="1938992"/>
          </a:xfrm>
          <a:prstGeom prst="rect">
            <a:avLst/>
          </a:prstGeom>
          <a:noFill/>
        </p:spPr>
        <p:txBody>
          <a:bodyPr wrap="square" rtlCol="0">
            <a:spAutoFit/>
          </a:bodyPr>
          <a:lstStyle/>
          <a:p>
            <a:pPr algn="ctr"/>
            <a:r>
              <a:rPr lang="en-IN" sz="4000" b="1" dirty="0"/>
              <a:t>Project Management Knowledge Areas</a:t>
            </a:r>
          </a:p>
        </p:txBody>
      </p:sp>
      <p:grpSp>
        <p:nvGrpSpPr>
          <p:cNvPr id="4" name="Group 3">
            <a:extLst>
              <a:ext uri="{FF2B5EF4-FFF2-40B4-BE49-F238E27FC236}">
                <a16:creationId xmlns:a16="http://schemas.microsoft.com/office/drawing/2014/main" id="{0CEAD12D-DF8D-B244-382C-E1B9B7C78B27}"/>
              </a:ext>
            </a:extLst>
          </p:cNvPr>
          <p:cNvGrpSpPr/>
          <p:nvPr/>
        </p:nvGrpSpPr>
        <p:grpSpPr>
          <a:xfrm>
            <a:off x="4707083" y="1049425"/>
            <a:ext cx="2801030" cy="924340"/>
            <a:chOff x="595354" y="997557"/>
            <a:chExt cx="2801030" cy="924340"/>
          </a:xfrm>
        </p:grpSpPr>
        <p:sp>
          <p:nvSpPr>
            <p:cNvPr id="5" name="Flowchart: Terminator 4">
              <a:extLst>
                <a:ext uri="{FF2B5EF4-FFF2-40B4-BE49-F238E27FC236}">
                  <a16:creationId xmlns:a16="http://schemas.microsoft.com/office/drawing/2014/main" id="{FF57F38C-EDB0-7E26-96CB-6885988558B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430420E-6824-C0EB-E762-C0B8DF0512B9}"/>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33066DBE-04C9-750C-D207-92F610EEB1AB}"/>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Scope Management</a:t>
              </a:r>
            </a:p>
          </p:txBody>
        </p:sp>
        <p:pic>
          <p:nvPicPr>
            <p:cNvPr id="20" name="Picture 19">
              <a:extLst>
                <a:ext uri="{FF2B5EF4-FFF2-40B4-BE49-F238E27FC236}">
                  <a16:creationId xmlns:a16="http://schemas.microsoft.com/office/drawing/2014/main" id="{F2823940-DCC8-3D7C-56A7-0AF291A73E4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73316" y="1164916"/>
              <a:ext cx="589620" cy="589620"/>
            </a:xfrm>
            <a:prstGeom prst="rect">
              <a:avLst/>
            </a:prstGeom>
          </p:spPr>
        </p:pic>
      </p:grpSp>
      <p:grpSp>
        <p:nvGrpSpPr>
          <p:cNvPr id="6" name="Group 5">
            <a:extLst>
              <a:ext uri="{FF2B5EF4-FFF2-40B4-BE49-F238E27FC236}">
                <a16:creationId xmlns:a16="http://schemas.microsoft.com/office/drawing/2014/main" id="{6F677E27-AC05-5EE5-1AE9-5EE8147E3DCB}"/>
              </a:ext>
            </a:extLst>
          </p:cNvPr>
          <p:cNvGrpSpPr/>
          <p:nvPr/>
        </p:nvGrpSpPr>
        <p:grpSpPr>
          <a:xfrm>
            <a:off x="7675741" y="1049425"/>
            <a:ext cx="2801030" cy="924340"/>
            <a:chOff x="3643354" y="1025913"/>
            <a:chExt cx="2801030" cy="924340"/>
          </a:xfrm>
        </p:grpSpPr>
        <p:sp>
          <p:nvSpPr>
            <p:cNvPr id="7" name="Flowchart: Terminator 6">
              <a:extLst>
                <a:ext uri="{FF2B5EF4-FFF2-40B4-BE49-F238E27FC236}">
                  <a16:creationId xmlns:a16="http://schemas.microsoft.com/office/drawing/2014/main" id="{6FF41D7D-88C0-DD06-912A-B108BFC32CCF}"/>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A339910-185B-AE22-1CAF-2D72F33C5287}"/>
                </a:ext>
              </a:extLst>
            </p:cNvPr>
            <p:cNvSpPr/>
            <p:nvPr/>
          </p:nvSpPr>
          <p:spPr>
            <a:xfrm>
              <a:off x="5555089" y="1090434"/>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8C72824-6E60-FA69-6861-C9F6CCCF6F95}"/>
                </a:ext>
              </a:extLst>
            </p:cNvPr>
            <p:cNvSpPr txBox="1"/>
            <p:nvPr/>
          </p:nvSpPr>
          <p:spPr>
            <a:xfrm>
              <a:off x="3813855" y="1130769"/>
              <a:ext cx="1644262" cy="646331"/>
            </a:xfrm>
            <a:prstGeom prst="rect">
              <a:avLst/>
            </a:prstGeom>
            <a:noFill/>
          </p:spPr>
          <p:txBody>
            <a:bodyPr wrap="square" rtlCol="0">
              <a:spAutoFit/>
            </a:bodyPr>
            <a:lstStyle/>
            <a:p>
              <a:pPr algn="r"/>
              <a:r>
                <a:rPr lang="en-IN" b="1" dirty="0"/>
                <a:t>Time Management</a:t>
              </a:r>
            </a:p>
          </p:txBody>
        </p:sp>
        <p:pic>
          <p:nvPicPr>
            <p:cNvPr id="21" name="Picture 20">
              <a:extLst>
                <a:ext uri="{FF2B5EF4-FFF2-40B4-BE49-F238E27FC236}">
                  <a16:creationId xmlns:a16="http://schemas.microsoft.com/office/drawing/2014/main" id="{47ADD47E-44D1-3E39-3772-AC7883DF0575}"/>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5656851" y="1192195"/>
              <a:ext cx="589620" cy="589620"/>
            </a:xfrm>
            <a:prstGeom prst="rect">
              <a:avLst/>
            </a:prstGeom>
          </p:spPr>
        </p:pic>
      </p:grpSp>
      <p:sp>
        <p:nvSpPr>
          <p:cNvPr id="22" name="TextBox 21">
            <a:extLst>
              <a:ext uri="{FF2B5EF4-FFF2-40B4-BE49-F238E27FC236}">
                <a16:creationId xmlns:a16="http://schemas.microsoft.com/office/drawing/2014/main" id="{0D2A352D-1A95-94D3-7194-8B2DAED1898B}"/>
              </a:ext>
            </a:extLst>
          </p:cNvPr>
          <p:cNvSpPr txBox="1"/>
          <p:nvPr/>
        </p:nvSpPr>
        <p:spPr>
          <a:xfrm>
            <a:off x="108256" y="6142741"/>
            <a:ext cx="10009471" cy="369332"/>
          </a:xfrm>
          <a:prstGeom prst="rect">
            <a:avLst/>
          </a:prstGeom>
          <a:solidFill>
            <a:schemeClr val="accent5">
              <a:lumMod val="20000"/>
              <a:lumOff val="80000"/>
            </a:schemeClr>
          </a:solidFill>
        </p:spPr>
        <p:txBody>
          <a:bodyPr wrap="none" rtlCol="0">
            <a:spAutoFit/>
          </a:bodyPr>
          <a:lstStyle/>
          <a:p>
            <a:r>
              <a:rPr lang="en-IN" b="1" dirty="0">
                <a:solidFill>
                  <a:schemeClr val="accent6"/>
                </a:solidFill>
              </a:rPr>
              <a:t>Communication Management </a:t>
            </a:r>
            <a:r>
              <a:rPr lang="en-IN" dirty="0"/>
              <a:t>involves generating, collecting, distributing, and storing project information.</a:t>
            </a:r>
          </a:p>
        </p:txBody>
      </p:sp>
      <p:grpSp>
        <p:nvGrpSpPr>
          <p:cNvPr id="3" name="Group 2">
            <a:extLst>
              <a:ext uri="{FF2B5EF4-FFF2-40B4-BE49-F238E27FC236}">
                <a16:creationId xmlns:a16="http://schemas.microsoft.com/office/drawing/2014/main" id="{05DE07AA-A6AA-714D-8A34-57E8BFA95F53}"/>
              </a:ext>
            </a:extLst>
          </p:cNvPr>
          <p:cNvGrpSpPr/>
          <p:nvPr/>
        </p:nvGrpSpPr>
        <p:grpSpPr>
          <a:xfrm>
            <a:off x="8563670" y="2314055"/>
            <a:ext cx="2801030" cy="924340"/>
            <a:chOff x="6691354" y="1022684"/>
            <a:chExt cx="2801030" cy="924340"/>
          </a:xfrm>
        </p:grpSpPr>
        <p:sp>
          <p:nvSpPr>
            <p:cNvPr id="11" name="Flowchart: Terminator 10">
              <a:extLst>
                <a:ext uri="{FF2B5EF4-FFF2-40B4-BE49-F238E27FC236}">
                  <a16:creationId xmlns:a16="http://schemas.microsoft.com/office/drawing/2014/main" id="{36C67907-6BDD-095F-BA82-1E5E7B339177}"/>
                </a:ext>
              </a:extLst>
            </p:cNvPr>
            <p:cNvSpPr/>
            <p:nvPr/>
          </p:nvSpPr>
          <p:spPr>
            <a:xfrm>
              <a:off x="6691354" y="1022684"/>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BA1B560-ACA1-87DF-BA1E-DFF9D0C2C3CB}"/>
                </a:ext>
              </a:extLst>
            </p:cNvPr>
            <p:cNvSpPr/>
            <p:nvPr/>
          </p:nvSpPr>
          <p:spPr>
            <a:xfrm>
              <a:off x="8606409" y="1088282"/>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29DA369-8BB1-7A66-34E2-32B737832E92}"/>
                </a:ext>
              </a:extLst>
            </p:cNvPr>
            <p:cNvSpPr txBox="1"/>
            <p:nvPr/>
          </p:nvSpPr>
          <p:spPr>
            <a:xfrm>
              <a:off x="6854530" y="1182229"/>
              <a:ext cx="1644262" cy="646331"/>
            </a:xfrm>
            <a:prstGeom prst="rect">
              <a:avLst/>
            </a:prstGeom>
            <a:noFill/>
          </p:spPr>
          <p:txBody>
            <a:bodyPr wrap="square" rtlCol="0">
              <a:spAutoFit/>
            </a:bodyPr>
            <a:lstStyle/>
            <a:p>
              <a:pPr algn="r"/>
              <a:r>
                <a:rPr lang="en-IN" b="1" dirty="0"/>
                <a:t>Cost Management</a:t>
              </a:r>
            </a:p>
          </p:txBody>
        </p:sp>
        <p:pic>
          <p:nvPicPr>
            <p:cNvPr id="14" name="Picture 13">
              <a:extLst>
                <a:ext uri="{FF2B5EF4-FFF2-40B4-BE49-F238E27FC236}">
                  <a16:creationId xmlns:a16="http://schemas.microsoft.com/office/drawing/2014/main" id="{AA63412D-A4FB-E5C2-FE03-C97EC28C96E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708171" y="1190043"/>
              <a:ext cx="589620" cy="589620"/>
            </a:xfrm>
            <a:prstGeom prst="rect">
              <a:avLst/>
            </a:prstGeom>
          </p:spPr>
        </p:pic>
      </p:grpSp>
      <p:grpSp>
        <p:nvGrpSpPr>
          <p:cNvPr id="15" name="Group 14">
            <a:extLst>
              <a:ext uri="{FF2B5EF4-FFF2-40B4-BE49-F238E27FC236}">
                <a16:creationId xmlns:a16="http://schemas.microsoft.com/office/drawing/2014/main" id="{63510A68-9024-59F7-5FC2-F5EEE149054B}"/>
              </a:ext>
            </a:extLst>
          </p:cNvPr>
          <p:cNvGrpSpPr/>
          <p:nvPr/>
        </p:nvGrpSpPr>
        <p:grpSpPr>
          <a:xfrm>
            <a:off x="8563670" y="3615547"/>
            <a:ext cx="2801030" cy="924340"/>
            <a:chOff x="6664701" y="2504660"/>
            <a:chExt cx="2801030" cy="924340"/>
          </a:xfrm>
        </p:grpSpPr>
        <p:sp>
          <p:nvSpPr>
            <p:cNvPr id="16" name="Flowchart: Terminator 15">
              <a:extLst>
                <a:ext uri="{FF2B5EF4-FFF2-40B4-BE49-F238E27FC236}">
                  <a16:creationId xmlns:a16="http://schemas.microsoft.com/office/drawing/2014/main" id="{6BAE57BF-3AF5-03E8-86C5-0B4063BCC926}"/>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5C202DFD-4FB8-F005-A475-92AD2B583D70}"/>
                </a:ext>
              </a:extLst>
            </p:cNvPr>
            <p:cNvSpPr/>
            <p:nvPr/>
          </p:nvSpPr>
          <p:spPr>
            <a:xfrm>
              <a:off x="8579756" y="2570258"/>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F49A456F-3BCA-BD26-8B97-81F3B595CD45}"/>
                </a:ext>
              </a:extLst>
            </p:cNvPr>
            <p:cNvSpPr txBox="1"/>
            <p:nvPr/>
          </p:nvSpPr>
          <p:spPr>
            <a:xfrm>
              <a:off x="6827877" y="2643662"/>
              <a:ext cx="1644262" cy="646331"/>
            </a:xfrm>
            <a:prstGeom prst="rect">
              <a:avLst/>
            </a:prstGeom>
            <a:noFill/>
          </p:spPr>
          <p:txBody>
            <a:bodyPr wrap="square" rtlCol="0">
              <a:spAutoFit/>
            </a:bodyPr>
            <a:lstStyle/>
            <a:p>
              <a:pPr algn="r"/>
              <a:r>
                <a:rPr lang="en-IN" b="1" dirty="0"/>
                <a:t>Quality Management</a:t>
              </a:r>
            </a:p>
          </p:txBody>
        </p:sp>
        <p:pic>
          <p:nvPicPr>
            <p:cNvPr id="28" name="Picture 27">
              <a:extLst>
                <a:ext uri="{FF2B5EF4-FFF2-40B4-BE49-F238E27FC236}">
                  <a16:creationId xmlns:a16="http://schemas.microsoft.com/office/drawing/2014/main" id="{FA42E9F4-49CE-A59A-C69C-C6592112EC68}"/>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17107" y="2707609"/>
              <a:ext cx="518442" cy="518442"/>
            </a:xfrm>
            <a:prstGeom prst="rect">
              <a:avLst/>
            </a:prstGeom>
          </p:spPr>
        </p:pic>
      </p:grpSp>
      <p:grpSp>
        <p:nvGrpSpPr>
          <p:cNvPr id="23" name="Group 22">
            <a:extLst>
              <a:ext uri="{FF2B5EF4-FFF2-40B4-BE49-F238E27FC236}">
                <a16:creationId xmlns:a16="http://schemas.microsoft.com/office/drawing/2014/main" id="{2E9653F6-B797-EF83-970E-27627BDE9A3E}"/>
              </a:ext>
            </a:extLst>
          </p:cNvPr>
          <p:cNvGrpSpPr/>
          <p:nvPr/>
        </p:nvGrpSpPr>
        <p:grpSpPr>
          <a:xfrm>
            <a:off x="7675741" y="4884305"/>
            <a:ext cx="2801030" cy="924340"/>
            <a:chOff x="6664701" y="2504660"/>
            <a:chExt cx="2801030" cy="924340"/>
          </a:xfrm>
        </p:grpSpPr>
        <p:sp>
          <p:nvSpPr>
            <p:cNvPr id="24" name="Flowchart: Terminator 23">
              <a:extLst>
                <a:ext uri="{FF2B5EF4-FFF2-40B4-BE49-F238E27FC236}">
                  <a16:creationId xmlns:a16="http://schemas.microsoft.com/office/drawing/2014/main" id="{81B147C8-DA70-354B-DE94-136E9642A721}"/>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79952848-B442-98BF-CB8C-C4A7C9ADE492}"/>
                </a:ext>
              </a:extLst>
            </p:cNvPr>
            <p:cNvSpPr/>
            <p:nvPr/>
          </p:nvSpPr>
          <p:spPr>
            <a:xfrm>
              <a:off x="8576436" y="2570256"/>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C0C506A9-2CF3-5190-BFD2-650394D50356}"/>
                </a:ext>
              </a:extLst>
            </p:cNvPr>
            <p:cNvSpPr txBox="1"/>
            <p:nvPr/>
          </p:nvSpPr>
          <p:spPr>
            <a:xfrm>
              <a:off x="6809346" y="2643660"/>
              <a:ext cx="1767090" cy="646331"/>
            </a:xfrm>
            <a:prstGeom prst="rect">
              <a:avLst/>
            </a:prstGeom>
            <a:noFill/>
          </p:spPr>
          <p:txBody>
            <a:bodyPr wrap="square" rtlCol="0">
              <a:spAutoFit/>
            </a:bodyPr>
            <a:lstStyle/>
            <a:p>
              <a:pPr algn="r"/>
              <a:r>
                <a:rPr lang="en-IN" b="1" dirty="0"/>
                <a:t>Human Resource Management</a:t>
              </a:r>
            </a:p>
          </p:txBody>
        </p:sp>
        <p:pic>
          <p:nvPicPr>
            <p:cNvPr id="27" name="Picture 26">
              <a:extLst>
                <a:ext uri="{FF2B5EF4-FFF2-40B4-BE49-F238E27FC236}">
                  <a16:creationId xmlns:a16="http://schemas.microsoft.com/office/drawing/2014/main" id="{87C14218-EB30-B448-F40D-AF82C8A3597A}"/>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713787" y="2707607"/>
              <a:ext cx="518442" cy="518442"/>
            </a:xfrm>
            <a:prstGeom prst="rect">
              <a:avLst/>
            </a:prstGeom>
          </p:spPr>
        </p:pic>
      </p:grpSp>
    </p:spTree>
    <p:extLst>
      <p:ext uri="{BB962C8B-B14F-4D97-AF65-F5344CB8AC3E}">
        <p14:creationId xmlns:p14="http://schemas.microsoft.com/office/powerpoint/2010/main" val="347974229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7EFD-A455-9E56-3985-6EDFB9F0D8D3}"/>
              </a:ext>
            </a:extLst>
          </p:cNvPr>
          <p:cNvSpPr>
            <a:spLocks noGrp="1"/>
          </p:cNvSpPr>
          <p:nvPr>
            <p:ph type="title"/>
          </p:nvPr>
        </p:nvSpPr>
        <p:spPr/>
        <p:txBody>
          <a:bodyPr/>
          <a:lstStyle/>
          <a:p>
            <a:r>
              <a:rPr lang="en-IN" dirty="0"/>
              <a:t>Project Management Knowledge Areas</a:t>
            </a:r>
          </a:p>
        </p:txBody>
      </p:sp>
      <p:grpSp>
        <p:nvGrpSpPr>
          <p:cNvPr id="41" name="Group 40">
            <a:extLst>
              <a:ext uri="{FF2B5EF4-FFF2-40B4-BE49-F238E27FC236}">
                <a16:creationId xmlns:a16="http://schemas.microsoft.com/office/drawing/2014/main" id="{41030073-3C4D-26CD-A814-EDDEA5BFD405}"/>
              </a:ext>
            </a:extLst>
          </p:cNvPr>
          <p:cNvGrpSpPr/>
          <p:nvPr/>
        </p:nvGrpSpPr>
        <p:grpSpPr>
          <a:xfrm>
            <a:off x="1715229" y="4884305"/>
            <a:ext cx="2801030" cy="924340"/>
            <a:chOff x="3643354" y="1025913"/>
            <a:chExt cx="2801030" cy="924340"/>
          </a:xfrm>
        </p:grpSpPr>
        <p:sp>
          <p:nvSpPr>
            <p:cNvPr id="42" name="Flowchart: Terminator 41">
              <a:extLst>
                <a:ext uri="{FF2B5EF4-FFF2-40B4-BE49-F238E27FC236}">
                  <a16:creationId xmlns:a16="http://schemas.microsoft.com/office/drawing/2014/main" id="{DFB82EF2-84CC-835F-CD2F-C45ADD7A65B5}"/>
                </a:ext>
              </a:extLst>
            </p:cNvPr>
            <p:cNvSpPr/>
            <p:nvPr/>
          </p:nvSpPr>
          <p:spPr>
            <a:xfrm>
              <a:off x="3643354" y="1025913"/>
              <a:ext cx="2801030" cy="924340"/>
            </a:xfrm>
            <a:prstGeom prst="flowChartTerminator">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11DE0CEC-AC17-A2CB-B2B3-EF13D9E899FA}"/>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6E20815F-6865-F6E7-1027-B5BF3947CEE3}"/>
                </a:ext>
              </a:extLst>
            </p:cNvPr>
            <p:cNvSpPr txBox="1"/>
            <p:nvPr/>
          </p:nvSpPr>
          <p:spPr>
            <a:xfrm>
              <a:off x="4614460" y="1164916"/>
              <a:ext cx="1644262" cy="646331"/>
            </a:xfrm>
            <a:prstGeom prst="rect">
              <a:avLst/>
            </a:prstGeom>
            <a:noFill/>
          </p:spPr>
          <p:txBody>
            <a:bodyPr wrap="square" rtlCol="0">
              <a:spAutoFit/>
            </a:bodyPr>
            <a:lstStyle/>
            <a:p>
              <a:r>
                <a:rPr lang="en-IN" b="1" dirty="0">
                  <a:solidFill>
                    <a:schemeClr val="accent6"/>
                  </a:solidFill>
                </a:rPr>
                <a:t>Risk Management</a:t>
              </a:r>
            </a:p>
          </p:txBody>
        </p:sp>
        <p:pic>
          <p:nvPicPr>
            <p:cNvPr id="45" name="Picture 44">
              <a:extLst>
                <a:ext uri="{FF2B5EF4-FFF2-40B4-BE49-F238E27FC236}">
                  <a16:creationId xmlns:a16="http://schemas.microsoft.com/office/drawing/2014/main" id="{265EA7CC-7724-1C50-2669-29DB9410F49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46" name="Group 45">
            <a:extLst>
              <a:ext uri="{FF2B5EF4-FFF2-40B4-BE49-F238E27FC236}">
                <a16:creationId xmlns:a16="http://schemas.microsoft.com/office/drawing/2014/main" id="{8AB2F76C-7370-0296-2763-0471EB69187F}"/>
              </a:ext>
            </a:extLst>
          </p:cNvPr>
          <p:cNvGrpSpPr/>
          <p:nvPr/>
        </p:nvGrpSpPr>
        <p:grpSpPr>
          <a:xfrm>
            <a:off x="885658" y="3615547"/>
            <a:ext cx="2801030" cy="924340"/>
            <a:chOff x="595354" y="997557"/>
            <a:chExt cx="2801030" cy="924340"/>
          </a:xfrm>
        </p:grpSpPr>
        <p:sp>
          <p:nvSpPr>
            <p:cNvPr id="47" name="Flowchart: Terminator 46">
              <a:extLst>
                <a:ext uri="{FF2B5EF4-FFF2-40B4-BE49-F238E27FC236}">
                  <a16:creationId xmlns:a16="http://schemas.microsoft.com/office/drawing/2014/main" id="{642B8E9F-86F5-2426-8E00-71DAB5028479}"/>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0C7C8385-B763-EC63-6250-7F6338D7C4C2}"/>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A48B947-4109-0B91-DDEC-16D14C8E30BF}"/>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Procurement Management</a:t>
              </a:r>
            </a:p>
          </p:txBody>
        </p:sp>
        <p:pic>
          <p:nvPicPr>
            <p:cNvPr id="50" name="Picture 49">
              <a:extLst>
                <a:ext uri="{FF2B5EF4-FFF2-40B4-BE49-F238E27FC236}">
                  <a16:creationId xmlns:a16="http://schemas.microsoft.com/office/drawing/2014/main" id="{4D5F32A2-DCE1-6636-ABDE-093153433B3F}"/>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51" name="Group 50">
            <a:extLst>
              <a:ext uri="{FF2B5EF4-FFF2-40B4-BE49-F238E27FC236}">
                <a16:creationId xmlns:a16="http://schemas.microsoft.com/office/drawing/2014/main" id="{C4FA9ABB-9699-2DD6-6B17-04F26AE8171D}"/>
              </a:ext>
            </a:extLst>
          </p:cNvPr>
          <p:cNvGrpSpPr/>
          <p:nvPr/>
        </p:nvGrpSpPr>
        <p:grpSpPr>
          <a:xfrm>
            <a:off x="887667" y="2314055"/>
            <a:ext cx="2801030" cy="924340"/>
            <a:chOff x="3643354" y="1025913"/>
            <a:chExt cx="2801030" cy="924340"/>
          </a:xfrm>
        </p:grpSpPr>
        <p:sp>
          <p:nvSpPr>
            <p:cNvPr id="52" name="Flowchart: Terminator 51">
              <a:extLst>
                <a:ext uri="{FF2B5EF4-FFF2-40B4-BE49-F238E27FC236}">
                  <a16:creationId xmlns:a16="http://schemas.microsoft.com/office/drawing/2014/main" id="{DDDBFFEA-18E6-A917-75ED-F9454FC7F997}"/>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884CEE62-8AA8-7667-B1C1-D7FECB9FA157}"/>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8DB374E-1F7E-CE72-BE32-595C07A3FA37}"/>
                </a:ext>
              </a:extLst>
            </p:cNvPr>
            <p:cNvSpPr txBox="1"/>
            <p:nvPr/>
          </p:nvSpPr>
          <p:spPr>
            <a:xfrm>
              <a:off x="4614460" y="1164916"/>
              <a:ext cx="1644262" cy="646331"/>
            </a:xfrm>
            <a:prstGeom prst="rect">
              <a:avLst/>
            </a:prstGeom>
            <a:noFill/>
          </p:spPr>
          <p:txBody>
            <a:bodyPr wrap="square" rtlCol="0">
              <a:spAutoFit/>
            </a:bodyPr>
            <a:lstStyle/>
            <a:p>
              <a:r>
                <a:rPr lang="en-IN" b="1" dirty="0"/>
                <a:t>Stakeholder Management</a:t>
              </a:r>
            </a:p>
          </p:txBody>
        </p:sp>
        <p:pic>
          <p:nvPicPr>
            <p:cNvPr id="55" name="Picture 54">
              <a:extLst>
                <a:ext uri="{FF2B5EF4-FFF2-40B4-BE49-F238E27FC236}">
                  <a16:creationId xmlns:a16="http://schemas.microsoft.com/office/drawing/2014/main" id="{563657AA-2ADA-C71B-C6E9-B51120F5E10C}"/>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56" name="Group 55">
            <a:extLst>
              <a:ext uri="{FF2B5EF4-FFF2-40B4-BE49-F238E27FC236}">
                <a16:creationId xmlns:a16="http://schemas.microsoft.com/office/drawing/2014/main" id="{91A208FD-ED87-6933-739E-CC96E96DEDA3}"/>
              </a:ext>
            </a:extLst>
          </p:cNvPr>
          <p:cNvGrpSpPr/>
          <p:nvPr/>
        </p:nvGrpSpPr>
        <p:grpSpPr>
          <a:xfrm>
            <a:off x="1715229" y="1049425"/>
            <a:ext cx="2801030" cy="924340"/>
            <a:chOff x="3643354" y="1025913"/>
            <a:chExt cx="2801030" cy="924340"/>
          </a:xfrm>
        </p:grpSpPr>
        <p:sp>
          <p:nvSpPr>
            <p:cNvPr id="57" name="Flowchart: Terminator 56">
              <a:extLst>
                <a:ext uri="{FF2B5EF4-FFF2-40B4-BE49-F238E27FC236}">
                  <a16:creationId xmlns:a16="http://schemas.microsoft.com/office/drawing/2014/main" id="{EA4C4291-E589-BD15-35DC-9F1970553762}"/>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72C3E83-A82E-F968-F0B2-477EC13AD81B}"/>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E96FD82-0608-1693-B3C9-8788F76D5E1B}"/>
                </a:ext>
              </a:extLst>
            </p:cNvPr>
            <p:cNvSpPr txBox="1"/>
            <p:nvPr/>
          </p:nvSpPr>
          <p:spPr>
            <a:xfrm>
              <a:off x="4614460" y="1164916"/>
              <a:ext cx="1644262" cy="646331"/>
            </a:xfrm>
            <a:prstGeom prst="rect">
              <a:avLst/>
            </a:prstGeom>
            <a:noFill/>
          </p:spPr>
          <p:txBody>
            <a:bodyPr wrap="square" rtlCol="0">
              <a:spAutoFit/>
            </a:bodyPr>
            <a:lstStyle/>
            <a:p>
              <a:r>
                <a:rPr lang="en-IN" b="1" dirty="0"/>
                <a:t>Integration Management</a:t>
              </a:r>
            </a:p>
          </p:txBody>
        </p:sp>
        <p:pic>
          <p:nvPicPr>
            <p:cNvPr id="60" name="Picture 59">
              <a:extLst>
                <a:ext uri="{FF2B5EF4-FFF2-40B4-BE49-F238E27FC236}">
                  <a16:creationId xmlns:a16="http://schemas.microsoft.com/office/drawing/2014/main" id="{43886159-6296-E0E8-CF7F-60D805CEF6BE}"/>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
        <p:nvSpPr>
          <p:cNvPr id="63" name="TextBox 62">
            <a:extLst>
              <a:ext uri="{FF2B5EF4-FFF2-40B4-BE49-F238E27FC236}">
                <a16:creationId xmlns:a16="http://schemas.microsoft.com/office/drawing/2014/main" id="{B67BE7CE-13E5-548F-A847-9195CDB76700}"/>
              </a:ext>
            </a:extLst>
          </p:cNvPr>
          <p:cNvSpPr txBox="1"/>
          <p:nvPr/>
        </p:nvSpPr>
        <p:spPr>
          <a:xfrm>
            <a:off x="3940894" y="2518278"/>
            <a:ext cx="4313957" cy="1938992"/>
          </a:xfrm>
          <a:prstGeom prst="rect">
            <a:avLst/>
          </a:prstGeom>
          <a:noFill/>
        </p:spPr>
        <p:txBody>
          <a:bodyPr wrap="square" rtlCol="0">
            <a:spAutoFit/>
          </a:bodyPr>
          <a:lstStyle/>
          <a:p>
            <a:pPr algn="ctr"/>
            <a:r>
              <a:rPr lang="en-IN" sz="4000" b="1" dirty="0"/>
              <a:t>Project Management Knowledge Areas</a:t>
            </a:r>
          </a:p>
        </p:txBody>
      </p:sp>
      <p:grpSp>
        <p:nvGrpSpPr>
          <p:cNvPr id="4" name="Group 3">
            <a:extLst>
              <a:ext uri="{FF2B5EF4-FFF2-40B4-BE49-F238E27FC236}">
                <a16:creationId xmlns:a16="http://schemas.microsoft.com/office/drawing/2014/main" id="{0CEAD12D-DF8D-B244-382C-E1B9B7C78B27}"/>
              </a:ext>
            </a:extLst>
          </p:cNvPr>
          <p:cNvGrpSpPr/>
          <p:nvPr/>
        </p:nvGrpSpPr>
        <p:grpSpPr>
          <a:xfrm>
            <a:off x="4707083" y="1049425"/>
            <a:ext cx="2801030" cy="924340"/>
            <a:chOff x="595354" y="997557"/>
            <a:chExt cx="2801030" cy="924340"/>
          </a:xfrm>
        </p:grpSpPr>
        <p:sp>
          <p:nvSpPr>
            <p:cNvPr id="5" name="Flowchart: Terminator 4">
              <a:extLst>
                <a:ext uri="{FF2B5EF4-FFF2-40B4-BE49-F238E27FC236}">
                  <a16:creationId xmlns:a16="http://schemas.microsoft.com/office/drawing/2014/main" id="{FF57F38C-EDB0-7E26-96CB-6885988558B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430420E-6824-C0EB-E762-C0B8DF0512B9}"/>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33066DBE-04C9-750C-D207-92F610EEB1AB}"/>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Scope Management</a:t>
              </a:r>
            </a:p>
          </p:txBody>
        </p:sp>
        <p:pic>
          <p:nvPicPr>
            <p:cNvPr id="20" name="Picture 19">
              <a:extLst>
                <a:ext uri="{FF2B5EF4-FFF2-40B4-BE49-F238E27FC236}">
                  <a16:creationId xmlns:a16="http://schemas.microsoft.com/office/drawing/2014/main" id="{F2823940-DCC8-3D7C-56A7-0AF291A73E4E}"/>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73316" y="1164916"/>
              <a:ext cx="589620" cy="589620"/>
            </a:xfrm>
            <a:prstGeom prst="rect">
              <a:avLst/>
            </a:prstGeom>
          </p:spPr>
        </p:pic>
      </p:grpSp>
      <p:grpSp>
        <p:nvGrpSpPr>
          <p:cNvPr id="6" name="Group 5">
            <a:extLst>
              <a:ext uri="{FF2B5EF4-FFF2-40B4-BE49-F238E27FC236}">
                <a16:creationId xmlns:a16="http://schemas.microsoft.com/office/drawing/2014/main" id="{6F677E27-AC05-5EE5-1AE9-5EE8147E3DCB}"/>
              </a:ext>
            </a:extLst>
          </p:cNvPr>
          <p:cNvGrpSpPr/>
          <p:nvPr/>
        </p:nvGrpSpPr>
        <p:grpSpPr>
          <a:xfrm>
            <a:off x="7675741" y="1049425"/>
            <a:ext cx="2801030" cy="924340"/>
            <a:chOff x="3643354" y="1025913"/>
            <a:chExt cx="2801030" cy="924340"/>
          </a:xfrm>
        </p:grpSpPr>
        <p:sp>
          <p:nvSpPr>
            <p:cNvPr id="7" name="Flowchart: Terminator 6">
              <a:extLst>
                <a:ext uri="{FF2B5EF4-FFF2-40B4-BE49-F238E27FC236}">
                  <a16:creationId xmlns:a16="http://schemas.microsoft.com/office/drawing/2014/main" id="{6FF41D7D-88C0-DD06-912A-B108BFC32CCF}"/>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A339910-185B-AE22-1CAF-2D72F33C5287}"/>
                </a:ext>
              </a:extLst>
            </p:cNvPr>
            <p:cNvSpPr/>
            <p:nvPr/>
          </p:nvSpPr>
          <p:spPr>
            <a:xfrm>
              <a:off x="5555089" y="1090434"/>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8C72824-6E60-FA69-6861-C9F6CCCF6F95}"/>
                </a:ext>
              </a:extLst>
            </p:cNvPr>
            <p:cNvSpPr txBox="1"/>
            <p:nvPr/>
          </p:nvSpPr>
          <p:spPr>
            <a:xfrm>
              <a:off x="3813855" y="1130769"/>
              <a:ext cx="1644262" cy="646331"/>
            </a:xfrm>
            <a:prstGeom prst="rect">
              <a:avLst/>
            </a:prstGeom>
            <a:noFill/>
          </p:spPr>
          <p:txBody>
            <a:bodyPr wrap="square" rtlCol="0">
              <a:spAutoFit/>
            </a:bodyPr>
            <a:lstStyle/>
            <a:p>
              <a:pPr algn="r"/>
              <a:r>
                <a:rPr lang="en-IN" b="1" dirty="0"/>
                <a:t>Time Management</a:t>
              </a:r>
            </a:p>
          </p:txBody>
        </p:sp>
        <p:pic>
          <p:nvPicPr>
            <p:cNvPr id="21" name="Picture 20">
              <a:extLst>
                <a:ext uri="{FF2B5EF4-FFF2-40B4-BE49-F238E27FC236}">
                  <a16:creationId xmlns:a16="http://schemas.microsoft.com/office/drawing/2014/main" id="{47ADD47E-44D1-3E39-3772-AC7883DF0575}"/>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5656851" y="1192195"/>
              <a:ext cx="589620" cy="589620"/>
            </a:xfrm>
            <a:prstGeom prst="rect">
              <a:avLst/>
            </a:prstGeom>
          </p:spPr>
        </p:pic>
      </p:grpSp>
      <p:sp>
        <p:nvSpPr>
          <p:cNvPr id="22" name="TextBox 21">
            <a:extLst>
              <a:ext uri="{FF2B5EF4-FFF2-40B4-BE49-F238E27FC236}">
                <a16:creationId xmlns:a16="http://schemas.microsoft.com/office/drawing/2014/main" id="{0D2A352D-1A95-94D3-7194-8B2DAED1898B}"/>
              </a:ext>
            </a:extLst>
          </p:cNvPr>
          <p:cNvSpPr txBox="1"/>
          <p:nvPr/>
        </p:nvSpPr>
        <p:spPr>
          <a:xfrm>
            <a:off x="108256" y="6142741"/>
            <a:ext cx="8943474" cy="369332"/>
          </a:xfrm>
          <a:prstGeom prst="rect">
            <a:avLst/>
          </a:prstGeom>
          <a:solidFill>
            <a:schemeClr val="accent5">
              <a:lumMod val="20000"/>
              <a:lumOff val="80000"/>
            </a:schemeClr>
          </a:solidFill>
        </p:spPr>
        <p:txBody>
          <a:bodyPr wrap="none" rtlCol="0">
            <a:spAutoFit/>
          </a:bodyPr>
          <a:lstStyle/>
          <a:p>
            <a:r>
              <a:rPr lang="en-IN" b="1" dirty="0">
                <a:solidFill>
                  <a:schemeClr val="accent6"/>
                </a:solidFill>
              </a:rPr>
              <a:t>Risk Management </a:t>
            </a:r>
            <a:r>
              <a:rPr lang="en-IN" dirty="0"/>
              <a:t>includes identifying, analysing, and responding to risks related to the project.</a:t>
            </a:r>
          </a:p>
        </p:txBody>
      </p:sp>
      <p:grpSp>
        <p:nvGrpSpPr>
          <p:cNvPr id="3" name="Group 2">
            <a:extLst>
              <a:ext uri="{FF2B5EF4-FFF2-40B4-BE49-F238E27FC236}">
                <a16:creationId xmlns:a16="http://schemas.microsoft.com/office/drawing/2014/main" id="{05DE07AA-A6AA-714D-8A34-57E8BFA95F53}"/>
              </a:ext>
            </a:extLst>
          </p:cNvPr>
          <p:cNvGrpSpPr/>
          <p:nvPr/>
        </p:nvGrpSpPr>
        <p:grpSpPr>
          <a:xfrm>
            <a:off x="8563670" y="2314055"/>
            <a:ext cx="2801030" cy="924340"/>
            <a:chOff x="6691354" y="1022684"/>
            <a:chExt cx="2801030" cy="924340"/>
          </a:xfrm>
        </p:grpSpPr>
        <p:sp>
          <p:nvSpPr>
            <p:cNvPr id="11" name="Flowchart: Terminator 10">
              <a:extLst>
                <a:ext uri="{FF2B5EF4-FFF2-40B4-BE49-F238E27FC236}">
                  <a16:creationId xmlns:a16="http://schemas.microsoft.com/office/drawing/2014/main" id="{36C67907-6BDD-095F-BA82-1E5E7B339177}"/>
                </a:ext>
              </a:extLst>
            </p:cNvPr>
            <p:cNvSpPr/>
            <p:nvPr/>
          </p:nvSpPr>
          <p:spPr>
            <a:xfrm>
              <a:off x="6691354" y="1022684"/>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BA1B560-ACA1-87DF-BA1E-DFF9D0C2C3CB}"/>
                </a:ext>
              </a:extLst>
            </p:cNvPr>
            <p:cNvSpPr/>
            <p:nvPr/>
          </p:nvSpPr>
          <p:spPr>
            <a:xfrm>
              <a:off x="8606409" y="1088282"/>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29DA369-8BB1-7A66-34E2-32B737832E92}"/>
                </a:ext>
              </a:extLst>
            </p:cNvPr>
            <p:cNvSpPr txBox="1"/>
            <p:nvPr/>
          </p:nvSpPr>
          <p:spPr>
            <a:xfrm>
              <a:off x="6854530" y="1182229"/>
              <a:ext cx="1644262" cy="646331"/>
            </a:xfrm>
            <a:prstGeom prst="rect">
              <a:avLst/>
            </a:prstGeom>
            <a:noFill/>
          </p:spPr>
          <p:txBody>
            <a:bodyPr wrap="square" rtlCol="0">
              <a:spAutoFit/>
            </a:bodyPr>
            <a:lstStyle/>
            <a:p>
              <a:pPr algn="r"/>
              <a:r>
                <a:rPr lang="en-IN" b="1" dirty="0"/>
                <a:t>Cost Management</a:t>
              </a:r>
            </a:p>
          </p:txBody>
        </p:sp>
        <p:pic>
          <p:nvPicPr>
            <p:cNvPr id="14" name="Picture 13">
              <a:extLst>
                <a:ext uri="{FF2B5EF4-FFF2-40B4-BE49-F238E27FC236}">
                  <a16:creationId xmlns:a16="http://schemas.microsoft.com/office/drawing/2014/main" id="{AA63412D-A4FB-E5C2-FE03-C97EC28C96E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8171" y="1190043"/>
              <a:ext cx="589620" cy="589620"/>
            </a:xfrm>
            <a:prstGeom prst="rect">
              <a:avLst/>
            </a:prstGeom>
          </p:spPr>
        </p:pic>
      </p:grpSp>
      <p:grpSp>
        <p:nvGrpSpPr>
          <p:cNvPr id="15" name="Group 14">
            <a:extLst>
              <a:ext uri="{FF2B5EF4-FFF2-40B4-BE49-F238E27FC236}">
                <a16:creationId xmlns:a16="http://schemas.microsoft.com/office/drawing/2014/main" id="{63510A68-9024-59F7-5FC2-F5EEE149054B}"/>
              </a:ext>
            </a:extLst>
          </p:cNvPr>
          <p:cNvGrpSpPr/>
          <p:nvPr/>
        </p:nvGrpSpPr>
        <p:grpSpPr>
          <a:xfrm>
            <a:off x="8563670" y="3615547"/>
            <a:ext cx="2801030" cy="924340"/>
            <a:chOff x="6664701" y="2504660"/>
            <a:chExt cx="2801030" cy="924340"/>
          </a:xfrm>
        </p:grpSpPr>
        <p:sp>
          <p:nvSpPr>
            <p:cNvPr id="16" name="Flowchart: Terminator 15">
              <a:extLst>
                <a:ext uri="{FF2B5EF4-FFF2-40B4-BE49-F238E27FC236}">
                  <a16:creationId xmlns:a16="http://schemas.microsoft.com/office/drawing/2014/main" id="{6BAE57BF-3AF5-03E8-86C5-0B4063BCC926}"/>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5C202DFD-4FB8-F005-A475-92AD2B583D70}"/>
                </a:ext>
              </a:extLst>
            </p:cNvPr>
            <p:cNvSpPr/>
            <p:nvPr/>
          </p:nvSpPr>
          <p:spPr>
            <a:xfrm>
              <a:off x="8579756" y="2570258"/>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F49A456F-3BCA-BD26-8B97-81F3B595CD45}"/>
                </a:ext>
              </a:extLst>
            </p:cNvPr>
            <p:cNvSpPr txBox="1"/>
            <p:nvPr/>
          </p:nvSpPr>
          <p:spPr>
            <a:xfrm>
              <a:off x="6827877" y="2643662"/>
              <a:ext cx="1644262" cy="646331"/>
            </a:xfrm>
            <a:prstGeom prst="rect">
              <a:avLst/>
            </a:prstGeom>
            <a:noFill/>
          </p:spPr>
          <p:txBody>
            <a:bodyPr wrap="square" rtlCol="0">
              <a:spAutoFit/>
            </a:bodyPr>
            <a:lstStyle/>
            <a:p>
              <a:pPr algn="r"/>
              <a:r>
                <a:rPr lang="en-IN" b="1" dirty="0"/>
                <a:t>Quality Management</a:t>
              </a:r>
            </a:p>
          </p:txBody>
        </p:sp>
        <p:pic>
          <p:nvPicPr>
            <p:cNvPr id="28" name="Picture 27">
              <a:extLst>
                <a:ext uri="{FF2B5EF4-FFF2-40B4-BE49-F238E27FC236}">
                  <a16:creationId xmlns:a16="http://schemas.microsoft.com/office/drawing/2014/main" id="{FA42E9F4-49CE-A59A-C69C-C6592112EC68}"/>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717107" y="2707609"/>
              <a:ext cx="518442" cy="518442"/>
            </a:xfrm>
            <a:prstGeom prst="rect">
              <a:avLst/>
            </a:prstGeom>
          </p:spPr>
        </p:pic>
      </p:grpSp>
      <p:grpSp>
        <p:nvGrpSpPr>
          <p:cNvPr id="23" name="Group 22">
            <a:extLst>
              <a:ext uri="{FF2B5EF4-FFF2-40B4-BE49-F238E27FC236}">
                <a16:creationId xmlns:a16="http://schemas.microsoft.com/office/drawing/2014/main" id="{2E9653F6-B797-EF83-970E-27627BDE9A3E}"/>
              </a:ext>
            </a:extLst>
          </p:cNvPr>
          <p:cNvGrpSpPr/>
          <p:nvPr/>
        </p:nvGrpSpPr>
        <p:grpSpPr>
          <a:xfrm>
            <a:off x="7675741" y="4884305"/>
            <a:ext cx="2801030" cy="924340"/>
            <a:chOff x="6664701" y="2504660"/>
            <a:chExt cx="2801030" cy="924340"/>
          </a:xfrm>
        </p:grpSpPr>
        <p:sp>
          <p:nvSpPr>
            <p:cNvPr id="24" name="Flowchart: Terminator 23">
              <a:extLst>
                <a:ext uri="{FF2B5EF4-FFF2-40B4-BE49-F238E27FC236}">
                  <a16:creationId xmlns:a16="http://schemas.microsoft.com/office/drawing/2014/main" id="{81B147C8-DA70-354B-DE94-136E9642A721}"/>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79952848-B442-98BF-CB8C-C4A7C9ADE492}"/>
                </a:ext>
              </a:extLst>
            </p:cNvPr>
            <p:cNvSpPr/>
            <p:nvPr/>
          </p:nvSpPr>
          <p:spPr>
            <a:xfrm>
              <a:off x="8576436" y="2570256"/>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C0C506A9-2CF3-5190-BFD2-650394D50356}"/>
                </a:ext>
              </a:extLst>
            </p:cNvPr>
            <p:cNvSpPr txBox="1"/>
            <p:nvPr/>
          </p:nvSpPr>
          <p:spPr>
            <a:xfrm>
              <a:off x="6809346" y="2643660"/>
              <a:ext cx="1767090" cy="646331"/>
            </a:xfrm>
            <a:prstGeom prst="rect">
              <a:avLst/>
            </a:prstGeom>
            <a:noFill/>
          </p:spPr>
          <p:txBody>
            <a:bodyPr wrap="square" rtlCol="0">
              <a:spAutoFit/>
            </a:bodyPr>
            <a:lstStyle/>
            <a:p>
              <a:pPr algn="r"/>
              <a:r>
                <a:rPr lang="en-IN" b="1" dirty="0"/>
                <a:t>Human Resource Management</a:t>
              </a:r>
            </a:p>
          </p:txBody>
        </p:sp>
        <p:pic>
          <p:nvPicPr>
            <p:cNvPr id="27" name="Picture 26">
              <a:extLst>
                <a:ext uri="{FF2B5EF4-FFF2-40B4-BE49-F238E27FC236}">
                  <a16:creationId xmlns:a16="http://schemas.microsoft.com/office/drawing/2014/main" id="{87C14218-EB30-B448-F40D-AF82C8A3597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13787" y="2707607"/>
              <a:ext cx="518442" cy="518442"/>
            </a:xfrm>
            <a:prstGeom prst="rect">
              <a:avLst/>
            </a:prstGeom>
          </p:spPr>
        </p:pic>
      </p:grpSp>
      <p:grpSp>
        <p:nvGrpSpPr>
          <p:cNvPr id="29" name="Group 28">
            <a:extLst>
              <a:ext uri="{FF2B5EF4-FFF2-40B4-BE49-F238E27FC236}">
                <a16:creationId xmlns:a16="http://schemas.microsoft.com/office/drawing/2014/main" id="{2C3BEDDD-1B6B-D090-636D-C6A6CE496A28}"/>
              </a:ext>
            </a:extLst>
          </p:cNvPr>
          <p:cNvGrpSpPr/>
          <p:nvPr/>
        </p:nvGrpSpPr>
        <p:grpSpPr>
          <a:xfrm>
            <a:off x="4689049" y="4884305"/>
            <a:ext cx="2801030" cy="924340"/>
            <a:chOff x="595354" y="997557"/>
            <a:chExt cx="2801030" cy="924340"/>
          </a:xfrm>
        </p:grpSpPr>
        <p:sp>
          <p:nvSpPr>
            <p:cNvPr id="30" name="Flowchart: Terminator 29">
              <a:extLst>
                <a:ext uri="{FF2B5EF4-FFF2-40B4-BE49-F238E27FC236}">
                  <a16:creationId xmlns:a16="http://schemas.microsoft.com/office/drawing/2014/main" id="{3B41EC91-70B8-8851-2FE7-F45B0BEF197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47F1EA35-86AA-43C0-D8D7-8DC3D4324811}"/>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AA39E53F-C0FC-82EA-08FC-3DF45B5F8645}"/>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Communication Management</a:t>
              </a:r>
            </a:p>
          </p:txBody>
        </p:sp>
        <p:pic>
          <p:nvPicPr>
            <p:cNvPr id="33" name="Picture 32">
              <a:extLst>
                <a:ext uri="{FF2B5EF4-FFF2-40B4-BE49-F238E27FC236}">
                  <a16:creationId xmlns:a16="http://schemas.microsoft.com/office/drawing/2014/main" id="{4E64A2FB-9F10-FBA4-9921-2D6CE1D524C7}"/>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spTree>
    <p:extLst>
      <p:ext uri="{BB962C8B-B14F-4D97-AF65-F5344CB8AC3E}">
        <p14:creationId xmlns:p14="http://schemas.microsoft.com/office/powerpoint/2010/main" val="42307010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7EFD-A455-9E56-3985-6EDFB9F0D8D3}"/>
              </a:ext>
            </a:extLst>
          </p:cNvPr>
          <p:cNvSpPr>
            <a:spLocks noGrp="1"/>
          </p:cNvSpPr>
          <p:nvPr>
            <p:ph type="title"/>
          </p:nvPr>
        </p:nvSpPr>
        <p:spPr/>
        <p:txBody>
          <a:bodyPr/>
          <a:lstStyle/>
          <a:p>
            <a:r>
              <a:rPr lang="en-IN" dirty="0"/>
              <a:t>Project Management Knowledge Areas</a:t>
            </a:r>
          </a:p>
        </p:txBody>
      </p:sp>
      <p:grpSp>
        <p:nvGrpSpPr>
          <p:cNvPr id="46" name="Group 45">
            <a:extLst>
              <a:ext uri="{FF2B5EF4-FFF2-40B4-BE49-F238E27FC236}">
                <a16:creationId xmlns:a16="http://schemas.microsoft.com/office/drawing/2014/main" id="{8AB2F76C-7370-0296-2763-0471EB69187F}"/>
              </a:ext>
            </a:extLst>
          </p:cNvPr>
          <p:cNvGrpSpPr/>
          <p:nvPr/>
        </p:nvGrpSpPr>
        <p:grpSpPr>
          <a:xfrm>
            <a:off x="885658" y="3615547"/>
            <a:ext cx="2801030" cy="924340"/>
            <a:chOff x="595354" y="997557"/>
            <a:chExt cx="2801030" cy="924340"/>
          </a:xfrm>
        </p:grpSpPr>
        <p:sp>
          <p:nvSpPr>
            <p:cNvPr id="47" name="Flowchart: Terminator 46">
              <a:extLst>
                <a:ext uri="{FF2B5EF4-FFF2-40B4-BE49-F238E27FC236}">
                  <a16:creationId xmlns:a16="http://schemas.microsoft.com/office/drawing/2014/main" id="{642B8E9F-86F5-2426-8E00-71DAB5028479}"/>
                </a:ext>
              </a:extLst>
            </p:cNvPr>
            <p:cNvSpPr/>
            <p:nvPr/>
          </p:nvSpPr>
          <p:spPr>
            <a:xfrm>
              <a:off x="595354" y="997557"/>
              <a:ext cx="2801030" cy="924340"/>
            </a:xfrm>
            <a:prstGeom prst="flowChartTerminator">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0C7C8385-B763-EC63-6250-7F6338D7C4C2}"/>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A48B947-4109-0B91-DDEC-16D14C8E30BF}"/>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accent6"/>
                  </a:solidFill>
                </a:rPr>
                <a:t>Procurement Management</a:t>
              </a:r>
            </a:p>
          </p:txBody>
        </p:sp>
        <p:pic>
          <p:nvPicPr>
            <p:cNvPr id="50" name="Picture 49">
              <a:extLst>
                <a:ext uri="{FF2B5EF4-FFF2-40B4-BE49-F238E27FC236}">
                  <a16:creationId xmlns:a16="http://schemas.microsoft.com/office/drawing/2014/main" id="{4D5F32A2-DCE1-6636-ABDE-093153433B3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51" name="Group 50">
            <a:extLst>
              <a:ext uri="{FF2B5EF4-FFF2-40B4-BE49-F238E27FC236}">
                <a16:creationId xmlns:a16="http://schemas.microsoft.com/office/drawing/2014/main" id="{C4FA9ABB-9699-2DD6-6B17-04F26AE8171D}"/>
              </a:ext>
            </a:extLst>
          </p:cNvPr>
          <p:cNvGrpSpPr/>
          <p:nvPr/>
        </p:nvGrpSpPr>
        <p:grpSpPr>
          <a:xfrm>
            <a:off x="887667" y="2314055"/>
            <a:ext cx="2801030" cy="924340"/>
            <a:chOff x="3643354" y="1025913"/>
            <a:chExt cx="2801030" cy="924340"/>
          </a:xfrm>
        </p:grpSpPr>
        <p:sp>
          <p:nvSpPr>
            <p:cNvPr id="52" name="Flowchart: Terminator 51">
              <a:extLst>
                <a:ext uri="{FF2B5EF4-FFF2-40B4-BE49-F238E27FC236}">
                  <a16:creationId xmlns:a16="http://schemas.microsoft.com/office/drawing/2014/main" id="{DDDBFFEA-18E6-A917-75ED-F9454FC7F997}"/>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884CEE62-8AA8-7667-B1C1-D7FECB9FA157}"/>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8DB374E-1F7E-CE72-BE32-595C07A3FA37}"/>
                </a:ext>
              </a:extLst>
            </p:cNvPr>
            <p:cNvSpPr txBox="1"/>
            <p:nvPr/>
          </p:nvSpPr>
          <p:spPr>
            <a:xfrm>
              <a:off x="4614460" y="1164916"/>
              <a:ext cx="1644262" cy="646331"/>
            </a:xfrm>
            <a:prstGeom prst="rect">
              <a:avLst/>
            </a:prstGeom>
            <a:noFill/>
          </p:spPr>
          <p:txBody>
            <a:bodyPr wrap="square" rtlCol="0">
              <a:spAutoFit/>
            </a:bodyPr>
            <a:lstStyle/>
            <a:p>
              <a:r>
                <a:rPr lang="en-IN" b="1" dirty="0"/>
                <a:t>Stakeholder Management</a:t>
              </a:r>
            </a:p>
          </p:txBody>
        </p:sp>
        <p:pic>
          <p:nvPicPr>
            <p:cNvPr id="55" name="Picture 54">
              <a:extLst>
                <a:ext uri="{FF2B5EF4-FFF2-40B4-BE49-F238E27FC236}">
                  <a16:creationId xmlns:a16="http://schemas.microsoft.com/office/drawing/2014/main" id="{563657AA-2ADA-C71B-C6E9-B51120F5E10C}"/>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56" name="Group 55">
            <a:extLst>
              <a:ext uri="{FF2B5EF4-FFF2-40B4-BE49-F238E27FC236}">
                <a16:creationId xmlns:a16="http://schemas.microsoft.com/office/drawing/2014/main" id="{91A208FD-ED87-6933-739E-CC96E96DEDA3}"/>
              </a:ext>
            </a:extLst>
          </p:cNvPr>
          <p:cNvGrpSpPr/>
          <p:nvPr/>
        </p:nvGrpSpPr>
        <p:grpSpPr>
          <a:xfrm>
            <a:off x="1715229" y="1049425"/>
            <a:ext cx="2801030" cy="924340"/>
            <a:chOff x="3643354" y="1025913"/>
            <a:chExt cx="2801030" cy="924340"/>
          </a:xfrm>
        </p:grpSpPr>
        <p:sp>
          <p:nvSpPr>
            <p:cNvPr id="57" name="Flowchart: Terminator 56">
              <a:extLst>
                <a:ext uri="{FF2B5EF4-FFF2-40B4-BE49-F238E27FC236}">
                  <a16:creationId xmlns:a16="http://schemas.microsoft.com/office/drawing/2014/main" id="{EA4C4291-E589-BD15-35DC-9F1970553762}"/>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72C3E83-A82E-F968-F0B2-477EC13AD81B}"/>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E96FD82-0608-1693-B3C9-8788F76D5E1B}"/>
                </a:ext>
              </a:extLst>
            </p:cNvPr>
            <p:cNvSpPr txBox="1"/>
            <p:nvPr/>
          </p:nvSpPr>
          <p:spPr>
            <a:xfrm>
              <a:off x="4614460" y="1164916"/>
              <a:ext cx="1644262" cy="646331"/>
            </a:xfrm>
            <a:prstGeom prst="rect">
              <a:avLst/>
            </a:prstGeom>
            <a:noFill/>
          </p:spPr>
          <p:txBody>
            <a:bodyPr wrap="square" rtlCol="0">
              <a:spAutoFit/>
            </a:bodyPr>
            <a:lstStyle/>
            <a:p>
              <a:r>
                <a:rPr lang="en-IN" b="1" dirty="0"/>
                <a:t>Integration Management</a:t>
              </a:r>
            </a:p>
          </p:txBody>
        </p:sp>
        <p:pic>
          <p:nvPicPr>
            <p:cNvPr id="60" name="Picture 59">
              <a:extLst>
                <a:ext uri="{FF2B5EF4-FFF2-40B4-BE49-F238E27FC236}">
                  <a16:creationId xmlns:a16="http://schemas.microsoft.com/office/drawing/2014/main" id="{43886159-6296-E0E8-CF7F-60D805CEF6BE}"/>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
        <p:nvSpPr>
          <p:cNvPr id="63" name="TextBox 62">
            <a:extLst>
              <a:ext uri="{FF2B5EF4-FFF2-40B4-BE49-F238E27FC236}">
                <a16:creationId xmlns:a16="http://schemas.microsoft.com/office/drawing/2014/main" id="{B67BE7CE-13E5-548F-A847-9195CDB76700}"/>
              </a:ext>
            </a:extLst>
          </p:cNvPr>
          <p:cNvSpPr txBox="1"/>
          <p:nvPr/>
        </p:nvSpPr>
        <p:spPr>
          <a:xfrm>
            <a:off x="3940894" y="2518278"/>
            <a:ext cx="4313957" cy="1938992"/>
          </a:xfrm>
          <a:prstGeom prst="rect">
            <a:avLst/>
          </a:prstGeom>
          <a:noFill/>
        </p:spPr>
        <p:txBody>
          <a:bodyPr wrap="square" rtlCol="0">
            <a:spAutoFit/>
          </a:bodyPr>
          <a:lstStyle/>
          <a:p>
            <a:pPr algn="ctr"/>
            <a:r>
              <a:rPr lang="en-IN" sz="4000" b="1" dirty="0"/>
              <a:t>Project Management Knowledge Areas</a:t>
            </a:r>
          </a:p>
        </p:txBody>
      </p:sp>
      <p:grpSp>
        <p:nvGrpSpPr>
          <p:cNvPr id="4" name="Group 3">
            <a:extLst>
              <a:ext uri="{FF2B5EF4-FFF2-40B4-BE49-F238E27FC236}">
                <a16:creationId xmlns:a16="http://schemas.microsoft.com/office/drawing/2014/main" id="{0CEAD12D-DF8D-B244-382C-E1B9B7C78B27}"/>
              </a:ext>
            </a:extLst>
          </p:cNvPr>
          <p:cNvGrpSpPr/>
          <p:nvPr/>
        </p:nvGrpSpPr>
        <p:grpSpPr>
          <a:xfrm>
            <a:off x="4707083" y="1049425"/>
            <a:ext cx="2801030" cy="924340"/>
            <a:chOff x="595354" y="997557"/>
            <a:chExt cx="2801030" cy="924340"/>
          </a:xfrm>
        </p:grpSpPr>
        <p:sp>
          <p:nvSpPr>
            <p:cNvPr id="5" name="Flowchart: Terminator 4">
              <a:extLst>
                <a:ext uri="{FF2B5EF4-FFF2-40B4-BE49-F238E27FC236}">
                  <a16:creationId xmlns:a16="http://schemas.microsoft.com/office/drawing/2014/main" id="{FF57F38C-EDB0-7E26-96CB-6885988558B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430420E-6824-C0EB-E762-C0B8DF0512B9}"/>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33066DBE-04C9-750C-D207-92F610EEB1AB}"/>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Scope Management</a:t>
              </a:r>
            </a:p>
          </p:txBody>
        </p:sp>
        <p:pic>
          <p:nvPicPr>
            <p:cNvPr id="20" name="Picture 19">
              <a:extLst>
                <a:ext uri="{FF2B5EF4-FFF2-40B4-BE49-F238E27FC236}">
                  <a16:creationId xmlns:a16="http://schemas.microsoft.com/office/drawing/2014/main" id="{F2823940-DCC8-3D7C-56A7-0AF291A73E4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73316" y="1164916"/>
              <a:ext cx="589620" cy="589620"/>
            </a:xfrm>
            <a:prstGeom prst="rect">
              <a:avLst/>
            </a:prstGeom>
          </p:spPr>
        </p:pic>
      </p:grpSp>
      <p:grpSp>
        <p:nvGrpSpPr>
          <p:cNvPr id="6" name="Group 5">
            <a:extLst>
              <a:ext uri="{FF2B5EF4-FFF2-40B4-BE49-F238E27FC236}">
                <a16:creationId xmlns:a16="http://schemas.microsoft.com/office/drawing/2014/main" id="{6F677E27-AC05-5EE5-1AE9-5EE8147E3DCB}"/>
              </a:ext>
            </a:extLst>
          </p:cNvPr>
          <p:cNvGrpSpPr/>
          <p:nvPr/>
        </p:nvGrpSpPr>
        <p:grpSpPr>
          <a:xfrm>
            <a:off x="7675741" y="1049425"/>
            <a:ext cx="2801030" cy="924340"/>
            <a:chOff x="3643354" y="1025913"/>
            <a:chExt cx="2801030" cy="924340"/>
          </a:xfrm>
        </p:grpSpPr>
        <p:sp>
          <p:nvSpPr>
            <p:cNvPr id="7" name="Flowchart: Terminator 6">
              <a:extLst>
                <a:ext uri="{FF2B5EF4-FFF2-40B4-BE49-F238E27FC236}">
                  <a16:creationId xmlns:a16="http://schemas.microsoft.com/office/drawing/2014/main" id="{6FF41D7D-88C0-DD06-912A-B108BFC32CCF}"/>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A339910-185B-AE22-1CAF-2D72F33C5287}"/>
                </a:ext>
              </a:extLst>
            </p:cNvPr>
            <p:cNvSpPr/>
            <p:nvPr/>
          </p:nvSpPr>
          <p:spPr>
            <a:xfrm>
              <a:off x="5555089" y="1090434"/>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8C72824-6E60-FA69-6861-C9F6CCCF6F95}"/>
                </a:ext>
              </a:extLst>
            </p:cNvPr>
            <p:cNvSpPr txBox="1"/>
            <p:nvPr/>
          </p:nvSpPr>
          <p:spPr>
            <a:xfrm>
              <a:off x="3813855" y="1130769"/>
              <a:ext cx="1644262" cy="646331"/>
            </a:xfrm>
            <a:prstGeom prst="rect">
              <a:avLst/>
            </a:prstGeom>
            <a:noFill/>
          </p:spPr>
          <p:txBody>
            <a:bodyPr wrap="square" rtlCol="0">
              <a:spAutoFit/>
            </a:bodyPr>
            <a:lstStyle/>
            <a:p>
              <a:pPr algn="r"/>
              <a:r>
                <a:rPr lang="en-IN" b="1" dirty="0"/>
                <a:t>Time Management</a:t>
              </a:r>
            </a:p>
          </p:txBody>
        </p:sp>
        <p:pic>
          <p:nvPicPr>
            <p:cNvPr id="21" name="Picture 20">
              <a:extLst>
                <a:ext uri="{FF2B5EF4-FFF2-40B4-BE49-F238E27FC236}">
                  <a16:creationId xmlns:a16="http://schemas.microsoft.com/office/drawing/2014/main" id="{47ADD47E-44D1-3E39-3772-AC7883DF057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5656851" y="1192195"/>
              <a:ext cx="589620" cy="589620"/>
            </a:xfrm>
            <a:prstGeom prst="rect">
              <a:avLst/>
            </a:prstGeom>
          </p:spPr>
        </p:pic>
      </p:grpSp>
      <p:sp>
        <p:nvSpPr>
          <p:cNvPr id="22" name="TextBox 21">
            <a:extLst>
              <a:ext uri="{FF2B5EF4-FFF2-40B4-BE49-F238E27FC236}">
                <a16:creationId xmlns:a16="http://schemas.microsoft.com/office/drawing/2014/main" id="{0D2A352D-1A95-94D3-7194-8B2DAED1898B}"/>
              </a:ext>
            </a:extLst>
          </p:cNvPr>
          <p:cNvSpPr txBox="1"/>
          <p:nvPr/>
        </p:nvSpPr>
        <p:spPr>
          <a:xfrm>
            <a:off x="130075" y="5918496"/>
            <a:ext cx="10507820" cy="646331"/>
          </a:xfrm>
          <a:prstGeom prst="rect">
            <a:avLst/>
          </a:prstGeom>
          <a:solidFill>
            <a:schemeClr val="accent5">
              <a:lumMod val="20000"/>
              <a:lumOff val="80000"/>
            </a:schemeClr>
          </a:solidFill>
        </p:spPr>
        <p:txBody>
          <a:bodyPr wrap="square" rtlCol="0">
            <a:spAutoFit/>
          </a:bodyPr>
          <a:lstStyle/>
          <a:p>
            <a:r>
              <a:rPr lang="en-IN" b="1" dirty="0">
                <a:solidFill>
                  <a:schemeClr val="accent6"/>
                </a:solidFill>
              </a:rPr>
              <a:t>Procurement Management </a:t>
            </a:r>
            <a:r>
              <a:rPr lang="en-IN" dirty="0"/>
              <a:t>involves acquiring or procuring goods and services for a project from outside the performing organization.</a:t>
            </a:r>
          </a:p>
        </p:txBody>
      </p:sp>
      <p:grpSp>
        <p:nvGrpSpPr>
          <p:cNvPr id="3" name="Group 2">
            <a:extLst>
              <a:ext uri="{FF2B5EF4-FFF2-40B4-BE49-F238E27FC236}">
                <a16:creationId xmlns:a16="http://schemas.microsoft.com/office/drawing/2014/main" id="{05DE07AA-A6AA-714D-8A34-57E8BFA95F53}"/>
              </a:ext>
            </a:extLst>
          </p:cNvPr>
          <p:cNvGrpSpPr/>
          <p:nvPr/>
        </p:nvGrpSpPr>
        <p:grpSpPr>
          <a:xfrm>
            <a:off x="8563670" y="2314055"/>
            <a:ext cx="2801030" cy="924340"/>
            <a:chOff x="6691354" y="1022684"/>
            <a:chExt cx="2801030" cy="924340"/>
          </a:xfrm>
        </p:grpSpPr>
        <p:sp>
          <p:nvSpPr>
            <p:cNvPr id="11" name="Flowchart: Terminator 10">
              <a:extLst>
                <a:ext uri="{FF2B5EF4-FFF2-40B4-BE49-F238E27FC236}">
                  <a16:creationId xmlns:a16="http://schemas.microsoft.com/office/drawing/2014/main" id="{36C67907-6BDD-095F-BA82-1E5E7B339177}"/>
                </a:ext>
              </a:extLst>
            </p:cNvPr>
            <p:cNvSpPr/>
            <p:nvPr/>
          </p:nvSpPr>
          <p:spPr>
            <a:xfrm>
              <a:off x="6691354" y="1022684"/>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BA1B560-ACA1-87DF-BA1E-DFF9D0C2C3CB}"/>
                </a:ext>
              </a:extLst>
            </p:cNvPr>
            <p:cNvSpPr/>
            <p:nvPr/>
          </p:nvSpPr>
          <p:spPr>
            <a:xfrm>
              <a:off x="8606409" y="1088282"/>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29DA369-8BB1-7A66-34E2-32B737832E92}"/>
                </a:ext>
              </a:extLst>
            </p:cNvPr>
            <p:cNvSpPr txBox="1"/>
            <p:nvPr/>
          </p:nvSpPr>
          <p:spPr>
            <a:xfrm>
              <a:off x="6854530" y="1182229"/>
              <a:ext cx="1644262" cy="646331"/>
            </a:xfrm>
            <a:prstGeom prst="rect">
              <a:avLst/>
            </a:prstGeom>
            <a:noFill/>
          </p:spPr>
          <p:txBody>
            <a:bodyPr wrap="square" rtlCol="0">
              <a:spAutoFit/>
            </a:bodyPr>
            <a:lstStyle/>
            <a:p>
              <a:pPr algn="r"/>
              <a:r>
                <a:rPr lang="en-IN" b="1" dirty="0"/>
                <a:t>Cost Management</a:t>
              </a:r>
            </a:p>
          </p:txBody>
        </p:sp>
        <p:pic>
          <p:nvPicPr>
            <p:cNvPr id="14" name="Picture 13">
              <a:extLst>
                <a:ext uri="{FF2B5EF4-FFF2-40B4-BE49-F238E27FC236}">
                  <a16:creationId xmlns:a16="http://schemas.microsoft.com/office/drawing/2014/main" id="{AA63412D-A4FB-E5C2-FE03-C97EC28C96EC}"/>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8708171" y="1190043"/>
              <a:ext cx="589620" cy="589620"/>
            </a:xfrm>
            <a:prstGeom prst="rect">
              <a:avLst/>
            </a:prstGeom>
          </p:spPr>
        </p:pic>
      </p:grpSp>
      <p:grpSp>
        <p:nvGrpSpPr>
          <p:cNvPr id="15" name="Group 14">
            <a:extLst>
              <a:ext uri="{FF2B5EF4-FFF2-40B4-BE49-F238E27FC236}">
                <a16:creationId xmlns:a16="http://schemas.microsoft.com/office/drawing/2014/main" id="{63510A68-9024-59F7-5FC2-F5EEE149054B}"/>
              </a:ext>
            </a:extLst>
          </p:cNvPr>
          <p:cNvGrpSpPr/>
          <p:nvPr/>
        </p:nvGrpSpPr>
        <p:grpSpPr>
          <a:xfrm>
            <a:off x="8563670" y="3615547"/>
            <a:ext cx="2801030" cy="924340"/>
            <a:chOff x="6664701" y="2504660"/>
            <a:chExt cx="2801030" cy="924340"/>
          </a:xfrm>
        </p:grpSpPr>
        <p:sp>
          <p:nvSpPr>
            <p:cNvPr id="16" name="Flowchart: Terminator 15">
              <a:extLst>
                <a:ext uri="{FF2B5EF4-FFF2-40B4-BE49-F238E27FC236}">
                  <a16:creationId xmlns:a16="http://schemas.microsoft.com/office/drawing/2014/main" id="{6BAE57BF-3AF5-03E8-86C5-0B4063BCC926}"/>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5C202DFD-4FB8-F005-A475-92AD2B583D70}"/>
                </a:ext>
              </a:extLst>
            </p:cNvPr>
            <p:cNvSpPr/>
            <p:nvPr/>
          </p:nvSpPr>
          <p:spPr>
            <a:xfrm>
              <a:off x="8579756" y="2570258"/>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F49A456F-3BCA-BD26-8B97-81F3B595CD45}"/>
                </a:ext>
              </a:extLst>
            </p:cNvPr>
            <p:cNvSpPr txBox="1"/>
            <p:nvPr/>
          </p:nvSpPr>
          <p:spPr>
            <a:xfrm>
              <a:off x="6827877" y="2643662"/>
              <a:ext cx="1644262" cy="646331"/>
            </a:xfrm>
            <a:prstGeom prst="rect">
              <a:avLst/>
            </a:prstGeom>
            <a:noFill/>
          </p:spPr>
          <p:txBody>
            <a:bodyPr wrap="square" rtlCol="0">
              <a:spAutoFit/>
            </a:bodyPr>
            <a:lstStyle/>
            <a:p>
              <a:pPr algn="r"/>
              <a:r>
                <a:rPr lang="en-IN" b="1" dirty="0"/>
                <a:t>Quality Management</a:t>
              </a:r>
            </a:p>
          </p:txBody>
        </p:sp>
        <p:pic>
          <p:nvPicPr>
            <p:cNvPr id="28" name="Picture 27">
              <a:extLst>
                <a:ext uri="{FF2B5EF4-FFF2-40B4-BE49-F238E27FC236}">
                  <a16:creationId xmlns:a16="http://schemas.microsoft.com/office/drawing/2014/main" id="{FA42E9F4-49CE-A59A-C69C-C6592112EC68}"/>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17107" y="2707609"/>
              <a:ext cx="518442" cy="518442"/>
            </a:xfrm>
            <a:prstGeom prst="rect">
              <a:avLst/>
            </a:prstGeom>
          </p:spPr>
        </p:pic>
      </p:grpSp>
      <p:grpSp>
        <p:nvGrpSpPr>
          <p:cNvPr id="23" name="Group 22">
            <a:extLst>
              <a:ext uri="{FF2B5EF4-FFF2-40B4-BE49-F238E27FC236}">
                <a16:creationId xmlns:a16="http://schemas.microsoft.com/office/drawing/2014/main" id="{2E9653F6-B797-EF83-970E-27627BDE9A3E}"/>
              </a:ext>
            </a:extLst>
          </p:cNvPr>
          <p:cNvGrpSpPr/>
          <p:nvPr/>
        </p:nvGrpSpPr>
        <p:grpSpPr>
          <a:xfrm>
            <a:off x="7675741" y="4884305"/>
            <a:ext cx="2801030" cy="924340"/>
            <a:chOff x="6664701" y="2504660"/>
            <a:chExt cx="2801030" cy="924340"/>
          </a:xfrm>
        </p:grpSpPr>
        <p:sp>
          <p:nvSpPr>
            <p:cNvPr id="24" name="Flowchart: Terminator 23">
              <a:extLst>
                <a:ext uri="{FF2B5EF4-FFF2-40B4-BE49-F238E27FC236}">
                  <a16:creationId xmlns:a16="http://schemas.microsoft.com/office/drawing/2014/main" id="{81B147C8-DA70-354B-DE94-136E9642A721}"/>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79952848-B442-98BF-CB8C-C4A7C9ADE492}"/>
                </a:ext>
              </a:extLst>
            </p:cNvPr>
            <p:cNvSpPr/>
            <p:nvPr/>
          </p:nvSpPr>
          <p:spPr>
            <a:xfrm>
              <a:off x="8576436" y="2570256"/>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C0C506A9-2CF3-5190-BFD2-650394D50356}"/>
                </a:ext>
              </a:extLst>
            </p:cNvPr>
            <p:cNvSpPr txBox="1"/>
            <p:nvPr/>
          </p:nvSpPr>
          <p:spPr>
            <a:xfrm>
              <a:off x="6809346" y="2643660"/>
              <a:ext cx="1767090" cy="646331"/>
            </a:xfrm>
            <a:prstGeom prst="rect">
              <a:avLst/>
            </a:prstGeom>
            <a:noFill/>
          </p:spPr>
          <p:txBody>
            <a:bodyPr wrap="square" rtlCol="0">
              <a:spAutoFit/>
            </a:bodyPr>
            <a:lstStyle/>
            <a:p>
              <a:pPr algn="r"/>
              <a:r>
                <a:rPr lang="en-IN" b="1" dirty="0"/>
                <a:t>Human Resource Management</a:t>
              </a:r>
            </a:p>
          </p:txBody>
        </p:sp>
        <p:pic>
          <p:nvPicPr>
            <p:cNvPr id="27" name="Picture 26">
              <a:extLst>
                <a:ext uri="{FF2B5EF4-FFF2-40B4-BE49-F238E27FC236}">
                  <a16:creationId xmlns:a16="http://schemas.microsoft.com/office/drawing/2014/main" id="{87C14218-EB30-B448-F40D-AF82C8A3597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713787" y="2707607"/>
              <a:ext cx="518442" cy="518442"/>
            </a:xfrm>
            <a:prstGeom prst="rect">
              <a:avLst/>
            </a:prstGeom>
          </p:spPr>
        </p:pic>
      </p:grpSp>
      <p:grpSp>
        <p:nvGrpSpPr>
          <p:cNvPr id="29" name="Group 28">
            <a:extLst>
              <a:ext uri="{FF2B5EF4-FFF2-40B4-BE49-F238E27FC236}">
                <a16:creationId xmlns:a16="http://schemas.microsoft.com/office/drawing/2014/main" id="{2C3BEDDD-1B6B-D090-636D-C6A6CE496A28}"/>
              </a:ext>
            </a:extLst>
          </p:cNvPr>
          <p:cNvGrpSpPr/>
          <p:nvPr/>
        </p:nvGrpSpPr>
        <p:grpSpPr>
          <a:xfrm>
            <a:off x="4689049" y="4884305"/>
            <a:ext cx="2801030" cy="924340"/>
            <a:chOff x="595354" y="997557"/>
            <a:chExt cx="2801030" cy="924340"/>
          </a:xfrm>
        </p:grpSpPr>
        <p:sp>
          <p:nvSpPr>
            <p:cNvPr id="30" name="Flowchart: Terminator 29">
              <a:extLst>
                <a:ext uri="{FF2B5EF4-FFF2-40B4-BE49-F238E27FC236}">
                  <a16:creationId xmlns:a16="http://schemas.microsoft.com/office/drawing/2014/main" id="{3B41EC91-70B8-8851-2FE7-F45B0BEF197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47F1EA35-86AA-43C0-D8D7-8DC3D4324811}"/>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AA39E53F-C0FC-82EA-08FC-3DF45B5F8645}"/>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Communication Management</a:t>
              </a:r>
            </a:p>
          </p:txBody>
        </p:sp>
        <p:pic>
          <p:nvPicPr>
            <p:cNvPr id="33" name="Picture 32">
              <a:extLst>
                <a:ext uri="{FF2B5EF4-FFF2-40B4-BE49-F238E27FC236}">
                  <a16:creationId xmlns:a16="http://schemas.microsoft.com/office/drawing/2014/main" id="{4E64A2FB-9F10-FBA4-9921-2D6CE1D524C7}"/>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34" name="Group 33">
            <a:extLst>
              <a:ext uri="{FF2B5EF4-FFF2-40B4-BE49-F238E27FC236}">
                <a16:creationId xmlns:a16="http://schemas.microsoft.com/office/drawing/2014/main" id="{6967AFED-9D1E-BADE-329A-F9035DB6E676}"/>
              </a:ext>
            </a:extLst>
          </p:cNvPr>
          <p:cNvGrpSpPr/>
          <p:nvPr/>
        </p:nvGrpSpPr>
        <p:grpSpPr>
          <a:xfrm>
            <a:off x="1715229" y="4884305"/>
            <a:ext cx="2801030" cy="924340"/>
            <a:chOff x="3643354" y="1025913"/>
            <a:chExt cx="2801030" cy="924340"/>
          </a:xfrm>
        </p:grpSpPr>
        <p:sp>
          <p:nvSpPr>
            <p:cNvPr id="35" name="Flowchart: Terminator 34">
              <a:extLst>
                <a:ext uri="{FF2B5EF4-FFF2-40B4-BE49-F238E27FC236}">
                  <a16:creationId xmlns:a16="http://schemas.microsoft.com/office/drawing/2014/main" id="{EE7D09D5-EBD8-9F69-A175-BDEF33D4CA6A}"/>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8992A828-8F4B-CF41-FFF4-6FF65DE26AA0}"/>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A716E9BF-B03A-5EC8-A3AE-8425A093C9C8}"/>
                </a:ext>
              </a:extLst>
            </p:cNvPr>
            <p:cNvSpPr txBox="1"/>
            <p:nvPr/>
          </p:nvSpPr>
          <p:spPr>
            <a:xfrm>
              <a:off x="4614460" y="1164916"/>
              <a:ext cx="1644262" cy="646331"/>
            </a:xfrm>
            <a:prstGeom prst="rect">
              <a:avLst/>
            </a:prstGeom>
            <a:noFill/>
          </p:spPr>
          <p:txBody>
            <a:bodyPr wrap="square" rtlCol="0">
              <a:spAutoFit/>
            </a:bodyPr>
            <a:lstStyle/>
            <a:p>
              <a:r>
                <a:rPr lang="en-IN" b="1" dirty="0"/>
                <a:t>Risk Management</a:t>
              </a:r>
            </a:p>
          </p:txBody>
        </p:sp>
        <p:pic>
          <p:nvPicPr>
            <p:cNvPr id="38" name="Picture 37">
              <a:extLst>
                <a:ext uri="{FF2B5EF4-FFF2-40B4-BE49-F238E27FC236}">
                  <a16:creationId xmlns:a16="http://schemas.microsoft.com/office/drawing/2014/main" id="{979B8C23-C5D3-9E7D-132C-65178EBA34A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Tree>
    <p:extLst>
      <p:ext uri="{BB962C8B-B14F-4D97-AF65-F5344CB8AC3E}">
        <p14:creationId xmlns:p14="http://schemas.microsoft.com/office/powerpoint/2010/main" val="235192920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7EFD-A455-9E56-3985-6EDFB9F0D8D3}"/>
              </a:ext>
            </a:extLst>
          </p:cNvPr>
          <p:cNvSpPr>
            <a:spLocks noGrp="1"/>
          </p:cNvSpPr>
          <p:nvPr>
            <p:ph type="title"/>
          </p:nvPr>
        </p:nvSpPr>
        <p:spPr/>
        <p:txBody>
          <a:bodyPr/>
          <a:lstStyle/>
          <a:p>
            <a:r>
              <a:rPr lang="en-IN" dirty="0"/>
              <a:t>Project Management Knowledge Areas</a:t>
            </a:r>
          </a:p>
        </p:txBody>
      </p:sp>
      <p:grpSp>
        <p:nvGrpSpPr>
          <p:cNvPr id="51" name="Group 50">
            <a:extLst>
              <a:ext uri="{FF2B5EF4-FFF2-40B4-BE49-F238E27FC236}">
                <a16:creationId xmlns:a16="http://schemas.microsoft.com/office/drawing/2014/main" id="{C4FA9ABB-9699-2DD6-6B17-04F26AE8171D}"/>
              </a:ext>
            </a:extLst>
          </p:cNvPr>
          <p:cNvGrpSpPr/>
          <p:nvPr/>
        </p:nvGrpSpPr>
        <p:grpSpPr>
          <a:xfrm>
            <a:off x="887667" y="2314055"/>
            <a:ext cx="2801030" cy="924340"/>
            <a:chOff x="3643354" y="1025913"/>
            <a:chExt cx="2801030" cy="924340"/>
          </a:xfrm>
        </p:grpSpPr>
        <p:sp>
          <p:nvSpPr>
            <p:cNvPr id="52" name="Flowchart: Terminator 51">
              <a:extLst>
                <a:ext uri="{FF2B5EF4-FFF2-40B4-BE49-F238E27FC236}">
                  <a16:creationId xmlns:a16="http://schemas.microsoft.com/office/drawing/2014/main" id="{DDDBFFEA-18E6-A917-75ED-F9454FC7F997}"/>
                </a:ext>
              </a:extLst>
            </p:cNvPr>
            <p:cNvSpPr/>
            <p:nvPr/>
          </p:nvSpPr>
          <p:spPr>
            <a:xfrm>
              <a:off x="3643354" y="1025913"/>
              <a:ext cx="2801030" cy="924340"/>
            </a:xfrm>
            <a:prstGeom prst="flowChartTerminator">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Oval 52">
              <a:extLst>
                <a:ext uri="{FF2B5EF4-FFF2-40B4-BE49-F238E27FC236}">
                  <a16:creationId xmlns:a16="http://schemas.microsoft.com/office/drawing/2014/main" id="{884CEE62-8AA8-7667-B1C1-D7FECB9FA157}"/>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28DB374E-1F7E-CE72-BE32-595C07A3FA37}"/>
                </a:ext>
              </a:extLst>
            </p:cNvPr>
            <p:cNvSpPr txBox="1"/>
            <p:nvPr/>
          </p:nvSpPr>
          <p:spPr>
            <a:xfrm>
              <a:off x="4614460" y="1164916"/>
              <a:ext cx="1644262" cy="646331"/>
            </a:xfrm>
            <a:prstGeom prst="rect">
              <a:avLst/>
            </a:prstGeom>
            <a:noFill/>
          </p:spPr>
          <p:txBody>
            <a:bodyPr wrap="square" rtlCol="0">
              <a:spAutoFit/>
            </a:bodyPr>
            <a:lstStyle/>
            <a:p>
              <a:r>
                <a:rPr lang="en-IN" b="1" dirty="0">
                  <a:solidFill>
                    <a:schemeClr val="accent6"/>
                  </a:solidFill>
                </a:rPr>
                <a:t>Stakeholder Management</a:t>
              </a:r>
            </a:p>
          </p:txBody>
        </p:sp>
        <p:pic>
          <p:nvPicPr>
            <p:cNvPr id="55" name="Picture 54">
              <a:extLst>
                <a:ext uri="{FF2B5EF4-FFF2-40B4-BE49-F238E27FC236}">
                  <a16:creationId xmlns:a16="http://schemas.microsoft.com/office/drawing/2014/main" id="{563657AA-2ADA-C71B-C6E9-B51120F5E10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56" name="Group 55">
            <a:extLst>
              <a:ext uri="{FF2B5EF4-FFF2-40B4-BE49-F238E27FC236}">
                <a16:creationId xmlns:a16="http://schemas.microsoft.com/office/drawing/2014/main" id="{91A208FD-ED87-6933-739E-CC96E96DEDA3}"/>
              </a:ext>
            </a:extLst>
          </p:cNvPr>
          <p:cNvGrpSpPr/>
          <p:nvPr/>
        </p:nvGrpSpPr>
        <p:grpSpPr>
          <a:xfrm>
            <a:off x="1715229" y="1049425"/>
            <a:ext cx="2801030" cy="924340"/>
            <a:chOff x="3643354" y="1025913"/>
            <a:chExt cx="2801030" cy="924340"/>
          </a:xfrm>
        </p:grpSpPr>
        <p:sp>
          <p:nvSpPr>
            <p:cNvPr id="57" name="Flowchart: Terminator 56">
              <a:extLst>
                <a:ext uri="{FF2B5EF4-FFF2-40B4-BE49-F238E27FC236}">
                  <a16:creationId xmlns:a16="http://schemas.microsoft.com/office/drawing/2014/main" id="{EA4C4291-E589-BD15-35DC-9F1970553762}"/>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72C3E83-A82E-F968-F0B2-477EC13AD81B}"/>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E96FD82-0608-1693-B3C9-8788F76D5E1B}"/>
                </a:ext>
              </a:extLst>
            </p:cNvPr>
            <p:cNvSpPr txBox="1"/>
            <p:nvPr/>
          </p:nvSpPr>
          <p:spPr>
            <a:xfrm>
              <a:off x="4614460" y="1164916"/>
              <a:ext cx="1644262" cy="646331"/>
            </a:xfrm>
            <a:prstGeom prst="rect">
              <a:avLst/>
            </a:prstGeom>
            <a:noFill/>
          </p:spPr>
          <p:txBody>
            <a:bodyPr wrap="square" rtlCol="0">
              <a:spAutoFit/>
            </a:bodyPr>
            <a:lstStyle/>
            <a:p>
              <a:r>
                <a:rPr lang="en-IN" b="1" dirty="0"/>
                <a:t>Integration Management</a:t>
              </a:r>
            </a:p>
          </p:txBody>
        </p:sp>
        <p:pic>
          <p:nvPicPr>
            <p:cNvPr id="60" name="Picture 59">
              <a:extLst>
                <a:ext uri="{FF2B5EF4-FFF2-40B4-BE49-F238E27FC236}">
                  <a16:creationId xmlns:a16="http://schemas.microsoft.com/office/drawing/2014/main" id="{43886159-6296-E0E8-CF7F-60D805CEF6BE}"/>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
        <p:nvSpPr>
          <p:cNvPr id="63" name="TextBox 62">
            <a:extLst>
              <a:ext uri="{FF2B5EF4-FFF2-40B4-BE49-F238E27FC236}">
                <a16:creationId xmlns:a16="http://schemas.microsoft.com/office/drawing/2014/main" id="{B67BE7CE-13E5-548F-A847-9195CDB76700}"/>
              </a:ext>
            </a:extLst>
          </p:cNvPr>
          <p:cNvSpPr txBox="1"/>
          <p:nvPr/>
        </p:nvSpPr>
        <p:spPr>
          <a:xfrm>
            <a:off x="3940894" y="2518278"/>
            <a:ext cx="4313957" cy="1938992"/>
          </a:xfrm>
          <a:prstGeom prst="rect">
            <a:avLst/>
          </a:prstGeom>
          <a:noFill/>
        </p:spPr>
        <p:txBody>
          <a:bodyPr wrap="square" rtlCol="0">
            <a:spAutoFit/>
          </a:bodyPr>
          <a:lstStyle/>
          <a:p>
            <a:pPr algn="ctr"/>
            <a:r>
              <a:rPr lang="en-IN" sz="4000" b="1" dirty="0"/>
              <a:t>Project Management Knowledge Areas</a:t>
            </a:r>
          </a:p>
        </p:txBody>
      </p:sp>
      <p:grpSp>
        <p:nvGrpSpPr>
          <p:cNvPr id="4" name="Group 3">
            <a:extLst>
              <a:ext uri="{FF2B5EF4-FFF2-40B4-BE49-F238E27FC236}">
                <a16:creationId xmlns:a16="http://schemas.microsoft.com/office/drawing/2014/main" id="{0CEAD12D-DF8D-B244-382C-E1B9B7C78B27}"/>
              </a:ext>
            </a:extLst>
          </p:cNvPr>
          <p:cNvGrpSpPr/>
          <p:nvPr/>
        </p:nvGrpSpPr>
        <p:grpSpPr>
          <a:xfrm>
            <a:off x="4707083" y="1049425"/>
            <a:ext cx="2801030" cy="924340"/>
            <a:chOff x="595354" y="997557"/>
            <a:chExt cx="2801030" cy="924340"/>
          </a:xfrm>
        </p:grpSpPr>
        <p:sp>
          <p:nvSpPr>
            <p:cNvPr id="5" name="Flowchart: Terminator 4">
              <a:extLst>
                <a:ext uri="{FF2B5EF4-FFF2-40B4-BE49-F238E27FC236}">
                  <a16:creationId xmlns:a16="http://schemas.microsoft.com/office/drawing/2014/main" id="{FF57F38C-EDB0-7E26-96CB-6885988558B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430420E-6824-C0EB-E762-C0B8DF0512B9}"/>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33066DBE-04C9-750C-D207-92F610EEB1AB}"/>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Scope Management</a:t>
              </a:r>
            </a:p>
          </p:txBody>
        </p:sp>
        <p:pic>
          <p:nvPicPr>
            <p:cNvPr id="20" name="Picture 19">
              <a:extLst>
                <a:ext uri="{FF2B5EF4-FFF2-40B4-BE49-F238E27FC236}">
                  <a16:creationId xmlns:a16="http://schemas.microsoft.com/office/drawing/2014/main" id="{F2823940-DCC8-3D7C-56A7-0AF291A73E4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3316" y="1164916"/>
              <a:ext cx="589620" cy="589620"/>
            </a:xfrm>
            <a:prstGeom prst="rect">
              <a:avLst/>
            </a:prstGeom>
          </p:spPr>
        </p:pic>
      </p:grpSp>
      <p:grpSp>
        <p:nvGrpSpPr>
          <p:cNvPr id="6" name="Group 5">
            <a:extLst>
              <a:ext uri="{FF2B5EF4-FFF2-40B4-BE49-F238E27FC236}">
                <a16:creationId xmlns:a16="http://schemas.microsoft.com/office/drawing/2014/main" id="{6F677E27-AC05-5EE5-1AE9-5EE8147E3DCB}"/>
              </a:ext>
            </a:extLst>
          </p:cNvPr>
          <p:cNvGrpSpPr/>
          <p:nvPr/>
        </p:nvGrpSpPr>
        <p:grpSpPr>
          <a:xfrm>
            <a:off x="7675741" y="1049425"/>
            <a:ext cx="2801030" cy="924340"/>
            <a:chOff x="3643354" y="1025913"/>
            <a:chExt cx="2801030" cy="924340"/>
          </a:xfrm>
        </p:grpSpPr>
        <p:sp>
          <p:nvSpPr>
            <p:cNvPr id="7" name="Flowchart: Terminator 6">
              <a:extLst>
                <a:ext uri="{FF2B5EF4-FFF2-40B4-BE49-F238E27FC236}">
                  <a16:creationId xmlns:a16="http://schemas.microsoft.com/office/drawing/2014/main" id="{6FF41D7D-88C0-DD06-912A-B108BFC32CCF}"/>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A339910-185B-AE22-1CAF-2D72F33C5287}"/>
                </a:ext>
              </a:extLst>
            </p:cNvPr>
            <p:cNvSpPr/>
            <p:nvPr/>
          </p:nvSpPr>
          <p:spPr>
            <a:xfrm>
              <a:off x="5555089" y="1090434"/>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8C72824-6E60-FA69-6861-C9F6CCCF6F95}"/>
                </a:ext>
              </a:extLst>
            </p:cNvPr>
            <p:cNvSpPr txBox="1"/>
            <p:nvPr/>
          </p:nvSpPr>
          <p:spPr>
            <a:xfrm>
              <a:off x="3813855" y="1130769"/>
              <a:ext cx="1644262" cy="646331"/>
            </a:xfrm>
            <a:prstGeom prst="rect">
              <a:avLst/>
            </a:prstGeom>
            <a:noFill/>
          </p:spPr>
          <p:txBody>
            <a:bodyPr wrap="square" rtlCol="0">
              <a:spAutoFit/>
            </a:bodyPr>
            <a:lstStyle/>
            <a:p>
              <a:pPr algn="r"/>
              <a:r>
                <a:rPr lang="en-IN" b="1" dirty="0"/>
                <a:t>Time Management</a:t>
              </a:r>
            </a:p>
          </p:txBody>
        </p:sp>
        <p:pic>
          <p:nvPicPr>
            <p:cNvPr id="21" name="Picture 20">
              <a:extLst>
                <a:ext uri="{FF2B5EF4-FFF2-40B4-BE49-F238E27FC236}">
                  <a16:creationId xmlns:a16="http://schemas.microsoft.com/office/drawing/2014/main" id="{47ADD47E-44D1-3E39-3772-AC7883DF0575}"/>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5656851" y="1192195"/>
              <a:ext cx="589620" cy="589620"/>
            </a:xfrm>
            <a:prstGeom prst="rect">
              <a:avLst/>
            </a:prstGeom>
          </p:spPr>
        </p:pic>
      </p:grpSp>
      <p:sp>
        <p:nvSpPr>
          <p:cNvPr id="22" name="TextBox 21">
            <a:extLst>
              <a:ext uri="{FF2B5EF4-FFF2-40B4-BE49-F238E27FC236}">
                <a16:creationId xmlns:a16="http://schemas.microsoft.com/office/drawing/2014/main" id="{0D2A352D-1A95-94D3-7194-8B2DAED1898B}"/>
              </a:ext>
            </a:extLst>
          </p:cNvPr>
          <p:cNvSpPr txBox="1"/>
          <p:nvPr/>
        </p:nvSpPr>
        <p:spPr>
          <a:xfrm>
            <a:off x="130075" y="5918496"/>
            <a:ext cx="10507820" cy="646331"/>
          </a:xfrm>
          <a:prstGeom prst="rect">
            <a:avLst/>
          </a:prstGeom>
          <a:solidFill>
            <a:schemeClr val="accent5">
              <a:lumMod val="20000"/>
              <a:lumOff val="80000"/>
            </a:schemeClr>
          </a:solidFill>
        </p:spPr>
        <p:txBody>
          <a:bodyPr wrap="square" rtlCol="0">
            <a:spAutoFit/>
          </a:bodyPr>
          <a:lstStyle/>
          <a:p>
            <a:r>
              <a:rPr lang="en-IN" b="1" dirty="0">
                <a:solidFill>
                  <a:schemeClr val="accent6"/>
                </a:solidFill>
              </a:rPr>
              <a:t>Stakeholder Management </a:t>
            </a:r>
            <a:r>
              <a:rPr lang="en-IN" dirty="0"/>
              <a:t>includes identifying and analysing stakeholder needs while managing and controlling their engagement throughout the life of the project.</a:t>
            </a:r>
          </a:p>
        </p:txBody>
      </p:sp>
      <p:grpSp>
        <p:nvGrpSpPr>
          <p:cNvPr id="3" name="Group 2">
            <a:extLst>
              <a:ext uri="{FF2B5EF4-FFF2-40B4-BE49-F238E27FC236}">
                <a16:creationId xmlns:a16="http://schemas.microsoft.com/office/drawing/2014/main" id="{05DE07AA-A6AA-714D-8A34-57E8BFA95F53}"/>
              </a:ext>
            </a:extLst>
          </p:cNvPr>
          <p:cNvGrpSpPr/>
          <p:nvPr/>
        </p:nvGrpSpPr>
        <p:grpSpPr>
          <a:xfrm>
            <a:off x="8563670" y="2314055"/>
            <a:ext cx="2801030" cy="924340"/>
            <a:chOff x="6691354" y="1022684"/>
            <a:chExt cx="2801030" cy="924340"/>
          </a:xfrm>
        </p:grpSpPr>
        <p:sp>
          <p:nvSpPr>
            <p:cNvPr id="11" name="Flowchart: Terminator 10">
              <a:extLst>
                <a:ext uri="{FF2B5EF4-FFF2-40B4-BE49-F238E27FC236}">
                  <a16:creationId xmlns:a16="http://schemas.microsoft.com/office/drawing/2014/main" id="{36C67907-6BDD-095F-BA82-1E5E7B339177}"/>
                </a:ext>
              </a:extLst>
            </p:cNvPr>
            <p:cNvSpPr/>
            <p:nvPr/>
          </p:nvSpPr>
          <p:spPr>
            <a:xfrm>
              <a:off x="6691354" y="1022684"/>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BA1B560-ACA1-87DF-BA1E-DFF9D0C2C3CB}"/>
                </a:ext>
              </a:extLst>
            </p:cNvPr>
            <p:cNvSpPr/>
            <p:nvPr/>
          </p:nvSpPr>
          <p:spPr>
            <a:xfrm>
              <a:off x="8606409" y="1088282"/>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29DA369-8BB1-7A66-34E2-32B737832E92}"/>
                </a:ext>
              </a:extLst>
            </p:cNvPr>
            <p:cNvSpPr txBox="1"/>
            <p:nvPr/>
          </p:nvSpPr>
          <p:spPr>
            <a:xfrm>
              <a:off x="6854530" y="1182229"/>
              <a:ext cx="1644262" cy="646331"/>
            </a:xfrm>
            <a:prstGeom prst="rect">
              <a:avLst/>
            </a:prstGeom>
            <a:noFill/>
          </p:spPr>
          <p:txBody>
            <a:bodyPr wrap="square" rtlCol="0">
              <a:spAutoFit/>
            </a:bodyPr>
            <a:lstStyle/>
            <a:p>
              <a:pPr algn="r"/>
              <a:r>
                <a:rPr lang="en-IN" b="1" dirty="0"/>
                <a:t>Cost Management</a:t>
              </a:r>
            </a:p>
          </p:txBody>
        </p:sp>
        <p:pic>
          <p:nvPicPr>
            <p:cNvPr id="14" name="Picture 13">
              <a:extLst>
                <a:ext uri="{FF2B5EF4-FFF2-40B4-BE49-F238E27FC236}">
                  <a16:creationId xmlns:a16="http://schemas.microsoft.com/office/drawing/2014/main" id="{AA63412D-A4FB-E5C2-FE03-C97EC28C96EC}"/>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8708171" y="1190043"/>
              <a:ext cx="589620" cy="589620"/>
            </a:xfrm>
            <a:prstGeom prst="rect">
              <a:avLst/>
            </a:prstGeom>
          </p:spPr>
        </p:pic>
      </p:grpSp>
      <p:grpSp>
        <p:nvGrpSpPr>
          <p:cNvPr id="15" name="Group 14">
            <a:extLst>
              <a:ext uri="{FF2B5EF4-FFF2-40B4-BE49-F238E27FC236}">
                <a16:creationId xmlns:a16="http://schemas.microsoft.com/office/drawing/2014/main" id="{63510A68-9024-59F7-5FC2-F5EEE149054B}"/>
              </a:ext>
            </a:extLst>
          </p:cNvPr>
          <p:cNvGrpSpPr/>
          <p:nvPr/>
        </p:nvGrpSpPr>
        <p:grpSpPr>
          <a:xfrm>
            <a:off x="8563670" y="3615547"/>
            <a:ext cx="2801030" cy="924340"/>
            <a:chOff x="6664701" y="2504660"/>
            <a:chExt cx="2801030" cy="924340"/>
          </a:xfrm>
        </p:grpSpPr>
        <p:sp>
          <p:nvSpPr>
            <p:cNvPr id="16" name="Flowchart: Terminator 15">
              <a:extLst>
                <a:ext uri="{FF2B5EF4-FFF2-40B4-BE49-F238E27FC236}">
                  <a16:creationId xmlns:a16="http://schemas.microsoft.com/office/drawing/2014/main" id="{6BAE57BF-3AF5-03E8-86C5-0B4063BCC926}"/>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5C202DFD-4FB8-F005-A475-92AD2B583D70}"/>
                </a:ext>
              </a:extLst>
            </p:cNvPr>
            <p:cNvSpPr/>
            <p:nvPr/>
          </p:nvSpPr>
          <p:spPr>
            <a:xfrm>
              <a:off x="8579756" y="2570258"/>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F49A456F-3BCA-BD26-8B97-81F3B595CD45}"/>
                </a:ext>
              </a:extLst>
            </p:cNvPr>
            <p:cNvSpPr txBox="1"/>
            <p:nvPr/>
          </p:nvSpPr>
          <p:spPr>
            <a:xfrm>
              <a:off x="6827877" y="2643662"/>
              <a:ext cx="1644262" cy="646331"/>
            </a:xfrm>
            <a:prstGeom prst="rect">
              <a:avLst/>
            </a:prstGeom>
            <a:noFill/>
          </p:spPr>
          <p:txBody>
            <a:bodyPr wrap="square" rtlCol="0">
              <a:spAutoFit/>
            </a:bodyPr>
            <a:lstStyle/>
            <a:p>
              <a:pPr algn="r"/>
              <a:r>
                <a:rPr lang="en-IN" b="1" dirty="0"/>
                <a:t>Quality Management</a:t>
              </a:r>
            </a:p>
          </p:txBody>
        </p:sp>
        <p:pic>
          <p:nvPicPr>
            <p:cNvPr id="28" name="Picture 27">
              <a:extLst>
                <a:ext uri="{FF2B5EF4-FFF2-40B4-BE49-F238E27FC236}">
                  <a16:creationId xmlns:a16="http://schemas.microsoft.com/office/drawing/2014/main" id="{FA42E9F4-49CE-A59A-C69C-C6592112EC68}"/>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8717107" y="2707609"/>
              <a:ext cx="518442" cy="518442"/>
            </a:xfrm>
            <a:prstGeom prst="rect">
              <a:avLst/>
            </a:prstGeom>
          </p:spPr>
        </p:pic>
      </p:grpSp>
      <p:grpSp>
        <p:nvGrpSpPr>
          <p:cNvPr id="23" name="Group 22">
            <a:extLst>
              <a:ext uri="{FF2B5EF4-FFF2-40B4-BE49-F238E27FC236}">
                <a16:creationId xmlns:a16="http://schemas.microsoft.com/office/drawing/2014/main" id="{2E9653F6-B797-EF83-970E-27627BDE9A3E}"/>
              </a:ext>
            </a:extLst>
          </p:cNvPr>
          <p:cNvGrpSpPr/>
          <p:nvPr/>
        </p:nvGrpSpPr>
        <p:grpSpPr>
          <a:xfrm>
            <a:off x="7675741" y="4884305"/>
            <a:ext cx="2801030" cy="924340"/>
            <a:chOff x="6664701" y="2504660"/>
            <a:chExt cx="2801030" cy="924340"/>
          </a:xfrm>
        </p:grpSpPr>
        <p:sp>
          <p:nvSpPr>
            <p:cNvPr id="24" name="Flowchart: Terminator 23">
              <a:extLst>
                <a:ext uri="{FF2B5EF4-FFF2-40B4-BE49-F238E27FC236}">
                  <a16:creationId xmlns:a16="http://schemas.microsoft.com/office/drawing/2014/main" id="{81B147C8-DA70-354B-DE94-136E9642A721}"/>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79952848-B442-98BF-CB8C-C4A7C9ADE492}"/>
                </a:ext>
              </a:extLst>
            </p:cNvPr>
            <p:cNvSpPr/>
            <p:nvPr/>
          </p:nvSpPr>
          <p:spPr>
            <a:xfrm>
              <a:off x="8576436" y="2570256"/>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C0C506A9-2CF3-5190-BFD2-650394D50356}"/>
                </a:ext>
              </a:extLst>
            </p:cNvPr>
            <p:cNvSpPr txBox="1"/>
            <p:nvPr/>
          </p:nvSpPr>
          <p:spPr>
            <a:xfrm>
              <a:off x="6809346" y="2643660"/>
              <a:ext cx="1767090" cy="646331"/>
            </a:xfrm>
            <a:prstGeom prst="rect">
              <a:avLst/>
            </a:prstGeom>
            <a:noFill/>
          </p:spPr>
          <p:txBody>
            <a:bodyPr wrap="square" rtlCol="0">
              <a:spAutoFit/>
            </a:bodyPr>
            <a:lstStyle/>
            <a:p>
              <a:pPr algn="r"/>
              <a:r>
                <a:rPr lang="en-IN" b="1" dirty="0"/>
                <a:t>Human Resource Management</a:t>
              </a:r>
            </a:p>
          </p:txBody>
        </p:sp>
        <p:pic>
          <p:nvPicPr>
            <p:cNvPr id="27" name="Picture 26">
              <a:extLst>
                <a:ext uri="{FF2B5EF4-FFF2-40B4-BE49-F238E27FC236}">
                  <a16:creationId xmlns:a16="http://schemas.microsoft.com/office/drawing/2014/main" id="{87C14218-EB30-B448-F40D-AF82C8A3597A}"/>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13787" y="2707607"/>
              <a:ext cx="518442" cy="518442"/>
            </a:xfrm>
            <a:prstGeom prst="rect">
              <a:avLst/>
            </a:prstGeom>
          </p:spPr>
        </p:pic>
      </p:grpSp>
      <p:grpSp>
        <p:nvGrpSpPr>
          <p:cNvPr id="29" name="Group 28">
            <a:extLst>
              <a:ext uri="{FF2B5EF4-FFF2-40B4-BE49-F238E27FC236}">
                <a16:creationId xmlns:a16="http://schemas.microsoft.com/office/drawing/2014/main" id="{2C3BEDDD-1B6B-D090-636D-C6A6CE496A28}"/>
              </a:ext>
            </a:extLst>
          </p:cNvPr>
          <p:cNvGrpSpPr/>
          <p:nvPr/>
        </p:nvGrpSpPr>
        <p:grpSpPr>
          <a:xfrm>
            <a:off x="4689049" y="4884305"/>
            <a:ext cx="2801030" cy="924340"/>
            <a:chOff x="595354" y="997557"/>
            <a:chExt cx="2801030" cy="924340"/>
          </a:xfrm>
        </p:grpSpPr>
        <p:sp>
          <p:nvSpPr>
            <p:cNvPr id="30" name="Flowchart: Terminator 29">
              <a:extLst>
                <a:ext uri="{FF2B5EF4-FFF2-40B4-BE49-F238E27FC236}">
                  <a16:creationId xmlns:a16="http://schemas.microsoft.com/office/drawing/2014/main" id="{3B41EC91-70B8-8851-2FE7-F45B0BEF197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47F1EA35-86AA-43C0-D8D7-8DC3D4324811}"/>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AA39E53F-C0FC-82EA-08FC-3DF45B5F8645}"/>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Communication Management</a:t>
              </a:r>
            </a:p>
          </p:txBody>
        </p:sp>
        <p:pic>
          <p:nvPicPr>
            <p:cNvPr id="33" name="Picture 32">
              <a:extLst>
                <a:ext uri="{FF2B5EF4-FFF2-40B4-BE49-F238E27FC236}">
                  <a16:creationId xmlns:a16="http://schemas.microsoft.com/office/drawing/2014/main" id="{4E64A2FB-9F10-FBA4-9921-2D6CE1D524C7}"/>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34" name="Group 33">
            <a:extLst>
              <a:ext uri="{FF2B5EF4-FFF2-40B4-BE49-F238E27FC236}">
                <a16:creationId xmlns:a16="http://schemas.microsoft.com/office/drawing/2014/main" id="{6967AFED-9D1E-BADE-329A-F9035DB6E676}"/>
              </a:ext>
            </a:extLst>
          </p:cNvPr>
          <p:cNvGrpSpPr/>
          <p:nvPr/>
        </p:nvGrpSpPr>
        <p:grpSpPr>
          <a:xfrm>
            <a:off x="1715229" y="4884305"/>
            <a:ext cx="2801030" cy="924340"/>
            <a:chOff x="3643354" y="1025913"/>
            <a:chExt cx="2801030" cy="924340"/>
          </a:xfrm>
        </p:grpSpPr>
        <p:sp>
          <p:nvSpPr>
            <p:cNvPr id="35" name="Flowchart: Terminator 34">
              <a:extLst>
                <a:ext uri="{FF2B5EF4-FFF2-40B4-BE49-F238E27FC236}">
                  <a16:creationId xmlns:a16="http://schemas.microsoft.com/office/drawing/2014/main" id="{EE7D09D5-EBD8-9F69-A175-BDEF33D4CA6A}"/>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8992A828-8F4B-CF41-FFF4-6FF65DE26AA0}"/>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A716E9BF-B03A-5EC8-A3AE-8425A093C9C8}"/>
                </a:ext>
              </a:extLst>
            </p:cNvPr>
            <p:cNvSpPr txBox="1"/>
            <p:nvPr/>
          </p:nvSpPr>
          <p:spPr>
            <a:xfrm>
              <a:off x="4614460" y="1164916"/>
              <a:ext cx="1644262" cy="646331"/>
            </a:xfrm>
            <a:prstGeom prst="rect">
              <a:avLst/>
            </a:prstGeom>
            <a:noFill/>
          </p:spPr>
          <p:txBody>
            <a:bodyPr wrap="square" rtlCol="0">
              <a:spAutoFit/>
            </a:bodyPr>
            <a:lstStyle/>
            <a:p>
              <a:r>
                <a:rPr lang="en-IN" b="1" dirty="0"/>
                <a:t>Risk Management</a:t>
              </a:r>
            </a:p>
          </p:txBody>
        </p:sp>
        <p:pic>
          <p:nvPicPr>
            <p:cNvPr id="38" name="Picture 37">
              <a:extLst>
                <a:ext uri="{FF2B5EF4-FFF2-40B4-BE49-F238E27FC236}">
                  <a16:creationId xmlns:a16="http://schemas.microsoft.com/office/drawing/2014/main" id="{979B8C23-C5D3-9E7D-132C-65178EBA34A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39" name="Group 38">
            <a:extLst>
              <a:ext uri="{FF2B5EF4-FFF2-40B4-BE49-F238E27FC236}">
                <a16:creationId xmlns:a16="http://schemas.microsoft.com/office/drawing/2014/main" id="{53F86C8B-1724-2FA3-23FD-C4556302EA1B}"/>
              </a:ext>
            </a:extLst>
          </p:cNvPr>
          <p:cNvGrpSpPr/>
          <p:nvPr/>
        </p:nvGrpSpPr>
        <p:grpSpPr>
          <a:xfrm>
            <a:off x="885658" y="3615547"/>
            <a:ext cx="2801030" cy="924340"/>
            <a:chOff x="595354" y="997557"/>
            <a:chExt cx="2801030" cy="924340"/>
          </a:xfrm>
        </p:grpSpPr>
        <p:sp>
          <p:nvSpPr>
            <p:cNvPr id="40" name="Flowchart: Terminator 39">
              <a:extLst>
                <a:ext uri="{FF2B5EF4-FFF2-40B4-BE49-F238E27FC236}">
                  <a16:creationId xmlns:a16="http://schemas.microsoft.com/office/drawing/2014/main" id="{E1E410C6-2EF5-4E34-3AFD-7AAC84DB0DAE}"/>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98B92709-1EB5-0E1B-89E8-F4EC85A73A30}"/>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21CAC836-BC05-BC49-FF0E-2764BD0F1D68}"/>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Procurement Management</a:t>
              </a:r>
            </a:p>
          </p:txBody>
        </p:sp>
        <p:pic>
          <p:nvPicPr>
            <p:cNvPr id="43" name="Picture 42">
              <a:extLst>
                <a:ext uri="{FF2B5EF4-FFF2-40B4-BE49-F238E27FC236}">
                  <a16:creationId xmlns:a16="http://schemas.microsoft.com/office/drawing/2014/main" id="{0E57938D-C74E-2A6B-6148-22AE146ABF8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spTree>
    <p:extLst>
      <p:ext uri="{BB962C8B-B14F-4D97-AF65-F5344CB8AC3E}">
        <p14:creationId xmlns:p14="http://schemas.microsoft.com/office/powerpoint/2010/main" val="5696984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7EFD-A455-9E56-3985-6EDFB9F0D8D3}"/>
              </a:ext>
            </a:extLst>
          </p:cNvPr>
          <p:cNvSpPr>
            <a:spLocks noGrp="1"/>
          </p:cNvSpPr>
          <p:nvPr>
            <p:ph type="title"/>
          </p:nvPr>
        </p:nvSpPr>
        <p:spPr/>
        <p:txBody>
          <a:bodyPr/>
          <a:lstStyle/>
          <a:p>
            <a:r>
              <a:rPr lang="en-IN" dirty="0"/>
              <a:t>Project Management Knowledge Areas</a:t>
            </a:r>
          </a:p>
        </p:txBody>
      </p:sp>
      <p:grpSp>
        <p:nvGrpSpPr>
          <p:cNvPr id="56" name="Group 55">
            <a:extLst>
              <a:ext uri="{FF2B5EF4-FFF2-40B4-BE49-F238E27FC236}">
                <a16:creationId xmlns:a16="http://schemas.microsoft.com/office/drawing/2014/main" id="{91A208FD-ED87-6933-739E-CC96E96DEDA3}"/>
              </a:ext>
            </a:extLst>
          </p:cNvPr>
          <p:cNvGrpSpPr/>
          <p:nvPr/>
        </p:nvGrpSpPr>
        <p:grpSpPr>
          <a:xfrm>
            <a:off x="1715229" y="1049425"/>
            <a:ext cx="2801030" cy="924340"/>
            <a:chOff x="3643354" y="1025913"/>
            <a:chExt cx="2801030" cy="924340"/>
          </a:xfrm>
        </p:grpSpPr>
        <p:sp>
          <p:nvSpPr>
            <p:cNvPr id="57" name="Flowchart: Terminator 56">
              <a:extLst>
                <a:ext uri="{FF2B5EF4-FFF2-40B4-BE49-F238E27FC236}">
                  <a16:creationId xmlns:a16="http://schemas.microsoft.com/office/drawing/2014/main" id="{EA4C4291-E589-BD15-35DC-9F1970553762}"/>
                </a:ext>
              </a:extLst>
            </p:cNvPr>
            <p:cNvSpPr/>
            <p:nvPr/>
          </p:nvSpPr>
          <p:spPr>
            <a:xfrm>
              <a:off x="3643354" y="1025913"/>
              <a:ext cx="2801030" cy="924340"/>
            </a:xfrm>
            <a:prstGeom prst="flowChartTerminator">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272C3E83-A82E-F968-F0B2-477EC13AD81B}"/>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CE96FD82-0608-1693-B3C9-8788F76D5E1B}"/>
                </a:ext>
              </a:extLst>
            </p:cNvPr>
            <p:cNvSpPr txBox="1"/>
            <p:nvPr/>
          </p:nvSpPr>
          <p:spPr>
            <a:xfrm>
              <a:off x="4614460" y="1164916"/>
              <a:ext cx="1644262" cy="646331"/>
            </a:xfrm>
            <a:prstGeom prst="rect">
              <a:avLst/>
            </a:prstGeom>
            <a:noFill/>
          </p:spPr>
          <p:txBody>
            <a:bodyPr wrap="square" rtlCol="0">
              <a:spAutoFit/>
            </a:bodyPr>
            <a:lstStyle/>
            <a:p>
              <a:r>
                <a:rPr lang="en-IN" b="1" dirty="0">
                  <a:solidFill>
                    <a:schemeClr val="accent6"/>
                  </a:solidFill>
                </a:rPr>
                <a:t>Integration Management</a:t>
              </a:r>
            </a:p>
          </p:txBody>
        </p:sp>
        <p:pic>
          <p:nvPicPr>
            <p:cNvPr id="60" name="Picture 59">
              <a:extLst>
                <a:ext uri="{FF2B5EF4-FFF2-40B4-BE49-F238E27FC236}">
                  <a16:creationId xmlns:a16="http://schemas.microsoft.com/office/drawing/2014/main" id="{43886159-6296-E0E8-CF7F-60D805CEF6B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
        <p:nvSpPr>
          <p:cNvPr id="63" name="TextBox 62">
            <a:extLst>
              <a:ext uri="{FF2B5EF4-FFF2-40B4-BE49-F238E27FC236}">
                <a16:creationId xmlns:a16="http://schemas.microsoft.com/office/drawing/2014/main" id="{B67BE7CE-13E5-548F-A847-9195CDB76700}"/>
              </a:ext>
            </a:extLst>
          </p:cNvPr>
          <p:cNvSpPr txBox="1"/>
          <p:nvPr/>
        </p:nvSpPr>
        <p:spPr>
          <a:xfrm>
            <a:off x="3940894" y="2518278"/>
            <a:ext cx="4313957" cy="1938992"/>
          </a:xfrm>
          <a:prstGeom prst="rect">
            <a:avLst/>
          </a:prstGeom>
          <a:noFill/>
        </p:spPr>
        <p:txBody>
          <a:bodyPr wrap="square" rtlCol="0">
            <a:spAutoFit/>
          </a:bodyPr>
          <a:lstStyle/>
          <a:p>
            <a:pPr algn="ctr"/>
            <a:r>
              <a:rPr lang="en-IN" sz="4000" b="1" dirty="0"/>
              <a:t>Project Management Knowledge Areas</a:t>
            </a:r>
          </a:p>
        </p:txBody>
      </p:sp>
      <p:grpSp>
        <p:nvGrpSpPr>
          <p:cNvPr id="4" name="Group 3">
            <a:extLst>
              <a:ext uri="{FF2B5EF4-FFF2-40B4-BE49-F238E27FC236}">
                <a16:creationId xmlns:a16="http://schemas.microsoft.com/office/drawing/2014/main" id="{0CEAD12D-DF8D-B244-382C-E1B9B7C78B27}"/>
              </a:ext>
            </a:extLst>
          </p:cNvPr>
          <p:cNvGrpSpPr/>
          <p:nvPr/>
        </p:nvGrpSpPr>
        <p:grpSpPr>
          <a:xfrm>
            <a:off x="4707083" y="1049425"/>
            <a:ext cx="2801030" cy="924340"/>
            <a:chOff x="595354" y="997557"/>
            <a:chExt cx="2801030" cy="924340"/>
          </a:xfrm>
        </p:grpSpPr>
        <p:sp>
          <p:nvSpPr>
            <p:cNvPr id="5" name="Flowchart: Terminator 4">
              <a:extLst>
                <a:ext uri="{FF2B5EF4-FFF2-40B4-BE49-F238E27FC236}">
                  <a16:creationId xmlns:a16="http://schemas.microsoft.com/office/drawing/2014/main" id="{FF57F38C-EDB0-7E26-96CB-6885988558B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430420E-6824-C0EB-E762-C0B8DF0512B9}"/>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33066DBE-04C9-750C-D207-92F610EEB1AB}"/>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Scope Management</a:t>
              </a:r>
            </a:p>
          </p:txBody>
        </p:sp>
        <p:pic>
          <p:nvPicPr>
            <p:cNvPr id="20" name="Picture 19">
              <a:extLst>
                <a:ext uri="{FF2B5EF4-FFF2-40B4-BE49-F238E27FC236}">
                  <a16:creationId xmlns:a16="http://schemas.microsoft.com/office/drawing/2014/main" id="{F2823940-DCC8-3D7C-56A7-0AF291A73E4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3316" y="1164916"/>
              <a:ext cx="589620" cy="589620"/>
            </a:xfrm>
            <a:prstGeom prst="rect">
              <a:avLst/>
            </a:prstGeom>
          </p:spPr>
        </p:pic>
      </p:grpSp>
      <p:grpSp>
        <p:nvGrpSpPr>
          <p:cNvPr id="6" name="Group 5">
            <a:extLst>
              <a:ext uri="{FF2B5EF4-FFF2-40B4-BE49-F238E27FC236}">
                <a16:creationId xmlns:a16="http://schemas.microsoft.com/office/drawing/2014/main" id="{6F677E27-AC05-5EE5-1AE9-5EE8147E3DCB}"/>
              </a:ext>
            </a:extLst>
          </p:cNvPr>
          <p:cNvGrpSpPr/>
          <p:nvPr/>
        </p:nvGrpSpPr>
        <p:grpSpPr>
          <a:xfrm>
            <a:off x="7675741" y="1049425"/>
            <a:ext cx="2801030" cy="924340"/>
            <a:chOff x="3643354" y="1025913"/>
            <a:chExt cx="2801030" cy="924340"/>
          </a:xfrm>
        </p:grpSpPr>
        <p:sp>
          <p:nvSpPr>
            <p:cNvPr id="7" name="Flowchart: Terminator 6">
              <a:extLst>
                <a:ext uri="{FF2B5EF4-FFF2-40B4-BE49-F238E27FC236}">
                  <a16:creationId xmlns:a16="http://schemas.microsoft.com/office/drawing/2014/main" id="{6FF41D7D-88C0-DD06-912A-B108BFC32CCF}"/>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A339910-185B-AE22-1CAF-2D72F33C5287}"/>
                </a:ext>
              </a:extLst>
            </p:cNvPr>
            <p:cNvSpPr/>
            <p:nvPr/>
          </p:nvSpPr>
          <p:spPr>
            <a:xfrm>
              <a:off x="5555089" y="1090434"/>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8C72824-6E60-FA69-6861-C9F6CCCF6F95}"/>
                </a:ext>
              </a:extLst>
            </p:cNvPr>
            <p:cNvSpPr txBox="1"/>
            <p:nvPr/>
          </p:nvSpPr>
          <p:spPr>
            <a:xfrm>
              <a:off x="3813855" y="1130769"/>
              <a:ext cx="1644262" cy="646331"/>
            </a:xfrm>
            <a:prstGeom prst="rect">
              <a:avLst/>
            </a:prstGeom>
            <a:noFill/>
          </p:spPr>
          <p:txBody>
            <a:bodyPr wrap="square" rtlCol="0">
              <a:spAutoFit/>
            </a:bodyPr>
            <a:lstStyle/>
            <a:p>
              <a:pPr algn="r"/>
              <a:r>
                <a:rPr lang="en-IN" b="1" dirty="0"/>
                <a:t>Time Management</a:t>
              </a:r>
            </a:p>
          </p:txBody>
        </p:sp>
        <p:pic>
          <p:nvPicPr>
            <p:cNvPr id="21" name="Picture 20">
              <a:extLst>
                <a:ext uri="{FF2B5EF4-FFF2-40B4-BE49-F238E27FC236}">
                  <a16:creationId xmlns:a16="http://schemas.microsoft.com/office/drawing/2014/main" id="{47ADD47E-44D1-3E39-3772-AC7883DF0575}"/>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5656851" y="1192195"/>
              <a:ext cx="589620" cy="589620"/>
            </a:xfrm>
            <a:prstGeom prst="rect">
              <a:avLst/>
            </a:prstGeom>
          </p:spPr>
        </p:pic>
      </p:grpSp>
      <p:sp>
        <p:nvSpPr>
          <p:cNvPr id="22" name="TextBox 21">
            <a:extLst>
              <a:ext uri="{FF2B5EF4-FFF2-40B4-BE49-F238E27FC236}">
                <a16:creationId xmlns:a16="http://schemas.microsoft.com/office/drawing/2014/main" id="{0D2A352D-1A95-94D3-7194-8B2DAED1898B}"/>
              </a:ext>
            </a:extLst>
          </p:cNvPr>
          <p:cNvSpPr txBox="1"/>
          <p:nvPr/>
        </p:nvSpPr>
        <p:spPr>
          <a:xfrm>
            <a:off x="130075" y="5918496"/>
            <a:ext cx="10450412" cy="646331"/>
          </a:xfrm>
          <a:prstGeom prst="rect">
            <a:avLst/>
          </a:prstGeom>
          <a:solidFill>
            <a:schemeClr val="accent5">
              <a:lumMod val="20000"/>
              <a:lumOff val="80000"/>
            </a:schemeClr>
          </a:solidFill>
        </p:spPr>
        <p:txBody>
          <a:bodyPr wrap="square" rtlCol="0">
            <a:spAutoFit/>
          </a:bodyPr>
          <a:lstStyle/>
          <a:p>
            <a:r>
              <a:rPr lang="en-IN" b="1" dirty="0">
                <a:solidFill>
                  <a:schemeClr val="accent6"/>
                </a:solidFill>
              </a:rPr>
              <a:t>Integration Management </a:t>
            </a:r>
            <a:r>
              <a:rPr lang="en-IN" dirty="0"/>
              <a:t>is an overarching function that affects and is affected by all of the other knowledge areas.</a:t>
            </a:r>
          </a:p>
        </p:txBody>
      </p:sp>
      <p:grpSp>
        <p:nvGrpSpPr>
          <p:cNvPr id="3" name="Group 2">
            <a:extLst>
              <a:ext uri="{FF2B5EF4-FFF2-40B4-BE49-F238E27FC236}">
                <a16:creationId xmlns:a16="http://schemas.microsoft.com/office/drawing/2014/main" id="{05DE07AA-A6AA-714D-8A34-57E8BFA95F53}"/>
              </a:ext>
            </a:extLst>
          </p:cNvPr>
          <p:cNvGrpSpPr/>
          <p:nvPr/>
        </p:nvGrpSpPr>
        <p:grpSpPr>
          <a:xfrm>
            <a:off x="8563670" y="2314055"/>
            <a:ext cx="2801030" cy="924340"/>
            <a:chOff x="6691354" y="1022684"/>
            <a:chExt cx="2801030" cy="924340"/>
          </a:xfrm>
        </p:grpSpPr>
        <p:sp>
          <p:nvSpPr>
            <p:cNvPr id="11" name="Flowchart: Terminator 10">
              <a:extLst>
                <a:ext uri="{FF2B5EF4-FFF2-40B4-BE49-F238E27FC236}">
                  <a16:creationId xmlns:a16="http://schemas.microsoft.com/office/drawing/2014/main" id="{36C67907-6BDD-095F-BA82-1E5E7B339177}"/>
                </a:ext>
              </a:extLst>
            </p:cNvPr>
            <p:cNvSpPr/>
            <p:nvPr/>
          </p:nvSpPr>
          <p:spPr>
            <a:xfrm>
              <a:off x="6691354" y="1022684"/>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BA1B560-ACA1-87DF-BA1E-DFF9D0C2C3CB}"/>
                </a:ext>
              </a:extLst>
            </p:cNvPr>
            <p:cNvSpPr/>
            <p:nvPr/>
          </p:nvSpPr>
          <p:spPr>
            <a:xfrm>
              <a:off x="8606409" y="1088282"/>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29DA369-8BB1-7A66-34E2-32B737832E92}"/>
                </a:ext>
              </a:extLst>
            </p:cNvPr>
            <p:cNvSpPr txBox="1"/>
            <p:nvPr/>
          </p:nvSpPr>
          <p:spPr>
            <a:xfrm>
              <a:off x="6854530" y="1182229"/>
              <a:ext cx="1644262" cy="646331"/>
            </a:xfrm>
            <a:prstGeom prst="rect">
              <a:avLst/>
            </a:prstGeom>
            <a:noFill/>
          </p:spPr>
          <p:txBody>
            <a:bodyPr wrap="square" rtlCol="0">
              <a:spAutoFit/>
            </a:bodyPr>
            <a:lstStyle/>
            <a:p>
              <a:pPr algn="r"/>
              <a:r>
                <a:rPr lang="en-IN" b="1" dirty="0"/>
                <a:t>Cost Management</a:t>
              </a:r>
            </a:p>
          </p:txBody>
        </p:sp>
        <p:pic>
          <p:nvPicPr>
            <p:cNvPr id="14" name="Picture 13">
              <a:extLst>
                <a:ext uri="{FF2B5EF4-FFF2-40B4-BE49-F238E27FC236}">
                  <a16:creationId xmlns:a16="http://schemas.microsoft.com/office/drawing/2014/main" id="{AA63412D-A4FB-E5C2-FE03-C97EC28C96EC}"/>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8708171" y="1190043"/>
              <a:ext cx="589620" cy="589620"/>
            </a:xfrm>
            <a:prstGeom prst="rect">
              <a:avLst/>
            </a:prstGeom>
          </p:spPr>
        </p:pic>
      </p:grpSp>
      <p:grpSp>
        <p:nvGrpSpPr>
          <p:cNvPr id="15" name="Group 14">
            <a:extLst>
              <a:ext uri="{FF2B5EF4-FFF2-40B4-BE49-F238E27FC236}">
                <a16:creationId xmlns:a16="http://schemas.microsoft.com/office/drawing/2014/main" id="{63510A68-9024-59F7-5FC2-F5EEE149054B}"/>
              </a:ext>
            </a:extLst>
          </p:cNvPr>
          <p:cNvGrpSpPr/>
          <p:nvPr/>
        </p:nvGrpSpPr>
        <p:grpSpPr>
          <a:xfrm>
            <a:off x="8563670" y="3615547"/>
            <a:ext cx="2801030" cy="924340"/>
            <a:chOff x="6664701" y="2504660"/>
            <a:chExt cx="2801030" cy="924340"/>
          </a:xfrm>
        </p:grpSpPr>
        <p:sp>
          <p:nvSpPr>
            <p:cNvPr id="16" name="Flowchart: Terminator 15">
              <a:extLst>
                <a:ext uri="{FF2B5EF4-FFF2-40B4-BE49-F238E27FC236}">
                  <a16:creationId xmlns:a16="http://schemas.microsoft.com/office/drawing/2014/main" id="{6BAE57BF-3AF5-03E8-86C5-0B4063BCC926}"/>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5C202DFD-4FB8-F005-A475-92AD2B583D70}"/>
                </a:ext>
              </a:extLst>
            </p:cNvPr>
            <p:cNvSpPr/>
            <p:nvPr/>
          </p:nvSpPr>
          <p:spPr>
            <a:xfrm>
              <a:off x="8579756" y="2570258"/>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F49A456F-3BCA-BD26-8B97-81F3B595CD45}"/>
                </a:ext>
              </a:extLst>
            </p:cNvPr>
            <p:cNvSpPr txBox="1"/>
            <p:nvPr/>
          </p:nvSpPr>
          <p:spPr>
            <a:xfrm>
              <a:off x="6827877" y="2643662"/>
              <a:ext cx="1644262" cy="646331"/>
            </a:xfrm>
            <a:prstGeom prst="rect">
              <a:avLst/>
            </a:prstGeom>
            <a:noFill/>
          </p:spPr>
          <p:txBody>
            <a:bodyPr wrap="square" rtlCol="0">
              <a:spAutoFit/>
            </a:bodyPr>
            <a:lstStyle/>
            <a:p>
              <a:pPr algn="r"/>
              <a:r>
                <a:rPr lang="en-IN" b="1" dirty="0"/>
                <a:t>Quality Management</a:t>
              </a:r>
            </a:p>
          </p:txBody>
        </p:sp>
        <p:pic>
          <p:nvPicPr>
            <p:cNvPr id="28" name="Picture 27">
              <a:extLst>
                <a:ext uri="{FF2B5EF4-FFF2-40B4-BE49-F238E27FC236}">
                  <a16:creationId xmlns:a16="http://schemas.microsoft.com/office/drawing/2014/main" id="{FA42E9F4-49CE-A59A-C69C-C6592112EC68}"/>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8717107" y="2707609"/>
              <a:ext cx="518442" cy="518442"/>
            </a:xfrm>
            <a:prstGeom prst="rect">
              <a:avLst/>
            </a:prstGeom>
          </p:spPr>
        </p:pic>
      </p:grpSp>
      <p:grpSp>
        <p:nvGrpSpPr>
          <p:cNvPr id="23" name="Group 22">
            <a:extLst>
              <a:ext uri="{FF2B5EF4-FFF2-40B4-BE49-F238E27FC236}">
                <a16:creationId xmlns:a16="http://schemas.microsoft.com/office/drawing/2014/main" id="{2E9653F6-B797-EF83-970E-27627BDE9A3E}"/>
              </a:ext>
            </a:extLst>
          </p:cNvPr>
          <p:cNvGrpSpPr/>
          <p:nvPr/>
        </p:nvGrpSpPr>
        <p:grpSpPr>
          <a:xfrm>
            <a:off x="7675741" y="4884305"/>
            <a:ext cx="2801030" cy="924340"/>
            <a:chOff x="6664701" y="2504660"/>
            <a:chExt cx="2801030" cy="924340"/>
          </a:xfrm>
        </p:grpSpPr>
        <p:sp>
          <p:nvSpPr>
            <p:cNvPr id="24" name="Flowchart: Terminator 23">
              <a:extLst>
                <a:ext uri="{FF2B5EF4-FFF2-40B4-BE49-F238E27FC236}">
                  <a16:creationId xmlns:a16="http://schemas.microsoft.com/office/drawing/2014/main" id="{81B147C8-DA70-354B-DE94-136E9642A721}"/>
                </a:ext>
              </a:extLst>
            </p:cNvPr>
            <p:cNvSpPr/>
            <p:nvPr/>
          </p:nvSpPr>
          <p:spPr>
            <a:xfrm>
              <a:off x="6664701" y="2504660"/>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79952848-B442-98BF-CB8C-C4A7C9ADE492}"/>
                </a:ext>
              </a:extLst>
            </p:cNvPr>
            <p:cNvSpPr/>
            <p:nvPr/>
          </p:nvSpPr>
          <p:spPr>
            <a:xfrm>
              <a:off x="8576436" y="2570256"/>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C0C506A9-2CF3-5190-BFD2-650394D50356}"/>
                </a:ext>
              </a:extLst>
            </p:cNvPr>
            <p:cNvSpPr txBox="1"/>
            <p:nvPr/>
          </p:nvSpPr>
          <p:spPr>
            <a:xfrm>
              <a:off x="6809346" y="2643660"/>
              <a:ext cx="1767090" cy="646331"/>
            </a:xfrm>
            <a:prstGeom prst="rect">
              <a:avLst/>
            </a:prstGeom>
            <a:noFill/>
          </p:spPr>
          <p:txBody>
            <a:bodyPr wrap="square" rtlCol="0">
              <a:spAutoFit/>
            </a:bodyPr>
            <a:lstStyle/>
            <a:p>
              <a:pPr algn="r"/>
              <a:r>
                <a:rPr lang="en-IN" b="1" dirty="0"/>
                <a:t>Human Resource Management</a:t>
              </a:r>
            </a:p>
          </p:txBody>
        </p:sp>
        <p:pic>
          <p:nvPicPr>
            <p:cNvPr id="27" name="Picture 26">
              <a:extLst>
                <a:ext uri="{FF2B5EF4-FFF2-40B4-BE49-F238E27FC236}">
                  <a16:creationId xmlns:a16="http://schemas.microsoft.com/office/drawing/2014/main" id="{87C14218-EB30-B448-F40D-AF82C8A3597A}"/>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8713787" y="2707607"/>
              <a:ext cx="518442" cy="518442"/>
            </a:xfrm>
            <a:prstGeom prst="rect">
              <a:avLst/>
            </a:prstGeom>
          </p:spPr>
        </p:pic>
      </p:grpSp>
      <p:grpSp>
        <p:nvGrpSpPr>
          <p:cNvPr id="29" name="Group 28">
            <a:extLst>
              <a:ext uri="{FF2B5EF4-FFF2-40B4-BE49-F238E27FC236}">
                <a16:creationId xmlns:a16="http://schemas.microsoft.com/office/drawing/2014/main" id="{2C3BEDDD-1B6B-D090-636D-C6A6CE496A28}"/>
              </a:ext>
            </a:extLst>
          </p:cNvPr>
          <p:cNvGrpSpPr/>
          <p:nvPr/>
        </p:nvGrpSpPr>
        <p:grpSpPr>
          <a:xfrm>
            <a:off x="4689049" y="4884305"/>
            <a:ext cx="2801030" cy="924340"/>
            <a:chOff x="595354" y="997557"/>
            <a:chExt cx="2801030" cy="924340"/>
          </a:xfrm>
        </p:grpSpPr>
        <p:sp>
          <p:nvSpPr>
            <p:cNvPr id="30" name="Flowchart: Terminator 29">
              <a:extLst>
                <a:ext uri="{FF2B5EF4-FFF2-40B4-BE49-F238E27FC236}">
                  <a16:creationId xmlns:a16="http://schemas.microsoft.com/office/drawing/2014/main" id="{3B41EC91-70B8-8851-2FE7-F45B0BEF1974}"/>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47F1EA35-86AA-43C0-D8D7-8DC3D4324811}"/>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AA39E53F-C0FC-82EA-08FC-3DF45B5F8645}"/>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Communication Management</a:t>
              </a:r>
            </a:p>
          </p:txBody>
        </p:sp>
        <p:pic>
          <p:nvPicPr>
            <p:cNvPr id="33" name="Picture 32">
              <a:extLst>
                <a:ext uri="{FF2B5EF4-FFF2-40B4-BE49-F238E27FC236}">
                  <a16:creationId xmlns:a16="http://schemas.microsoft.com/office/drawing/2014/main" id="{4E64A2FB-9F10-FBA4-9921-2D6CE1D524C7}"/>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34" name="Group 33">
            <a:extLst>
              <a:ext uri="{FF2B5EF4-FFF2-40B4-BE49-F238E27FC236}">
                <a16:creationId xmlns:a16="http://schemas.microsoft.com/office/drawing/2014/main" id="{6967AFED-9D1E-BADE-329A-F9035DB6E676}"/>
              </a:ext>
            </a:extLst>
          </p:cNvPr>
          <p:cNvGrpSpPr/>
          <p:nvPr/>
        </p:nvGrpSpPr>
        <p:grpSpPr>
          <a:xfrm>
            <a:off x="1715229" y="4884305"/>
            <a:ext cx="2801030" cy="924340"/>
            <a:chOff x="3643354" y="1025913"/>
            <a:chExt cx="2801030" cy="924340"/>
          </a:xfrm>
        </p:grpSpPr>
        <p:sp>
          <p:nvSpPr>
            <p:cNvPr id="35" name="Flowchart: Terminator 34">
              <a:extLst>
                <a:ext uri="{FF2B5EF4-FFF2-40B4-BE49-F238E27FC236}">
                  <a16:creationId xmlns:a16="http://schemas.microsoft.com/office/drawing/2014/main" id="{EE7D09D5-EBD8-9F69-A175-BDEF33D4CA6A}"/>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8992A828-8F4B-CF41-FFF4-6FF65DE26AA0}"/>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A716E9BF-B03A-5EC8-A3AE-8425A093C9C8}"/>
                </a:ext>
              </a:extLst>
            </p:cNvPr>
            <p:cNvSpPr txBox="1"/>
            <p:nvPr/>
          </p:nvSpPr>
          <p:spPr>
            <a:xfrm>
              <a:off x="4614460" y="1164916"/>
              <a:ext cx="1644262" cy="646331"/>
            </a:xfrm>
            <a:prstGeom prst="rect">
              <a:avLst/>
            </a:prstGeom>
            <a:noFill/>
          </p:spPr>
          <p:txBody>
            <a:bodyPr wrap="square" rtlCol="0">
              <a:spAutoFit/>
            </a:bodyPr>
            <a:lstStyle/>
            <a:p>
              <a:r>
                <a:rPr lang="en-IN" b="1" dirty="0"/>
                <a:t>Risk Management</a:t>
              </a:r>
            </a:p>
          </p:txBody>
        </p:sp>
        <p:pic>
          <p:nvPicPr>
            <p:cNvPr id="38" name="Picture 37">
              <a:extLst>
                <a:ext uri="{FF2B5EF4-FFF2-40B4-BE49-F238E27FC236}">
                  <a16:creationId xmlns:a16="http://schemas.microsoft.com/office/drawing/2014/main" id="{979B8C23-C5D3-9E7D-132C-65178EBA34AF}"/>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grpSp>
        <p:nvGrpSpPr>
          <p:cNvPr id="39" name="Group 38">
            <a:extLst>
              <a:ext uri="{FF2B5EF4-FFF2-40B4-BE49-F238E27FC236}">
                <a16:creationId xmlns:a16="http://schemas.microsoft.com/office/drawing/2014/main" id="{53F86C8B-1724-2FA3-23FD-C4556302EA1B}"/>
              </a:ext>
            </a:extLst>
          </p:cNvPr>
          <p:cNvGrpSpPr/>
          <p:nvPr/>
        </p:nvGrpSpPr>
        <p:grpSpPr>
          <a:xfrm>
            <a:off x="885658" y="3615547"/>
            <a:ext cx="2801030" cy="924340"/>
            <a:chOff x="595354" y="997557"/>
            <a:chExt cx="2801030" cy="924340"/>
          </a:xfrm>
        </p:grpSpPr>
        <p:sp>
          <p:nvSpPr>
            <p:cNvPr id="40" name="Flowchart: Terminator 39">
              <a:extLst>
                <a:ext uri="{FF2B5EF4-FFF2-40B4-BE49-F238E27FC236}">
                  <a16:creationId xmlns:a16="http://schemas.microsoft.com/office/drawing/2014/main" id="{E1E410C6-2EF5-4E34-3AFD-7AAC84DB0DAE}"/>
                </a:ext>
              </a:extLst>
            </p:cNvPr>
            <p:cNvSpPr/>
            <p:nvPr/>
          </p:nvSpPr>
          <p:spPr>
            <a:xfrm>
              <a:off x="595354" y="997557"/>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98B92709-1EB5-0E1B-89E8-F4EC85A73A30}"/>
                </a:ext>
              </a:extLst>
            </p:cNvPr>
            <p:cNvSpPr/>
            <p:nvPr/>
          </p:nvSpPr>
          <p:spPr>
            <a:xfrm>
              <a:off x="671554" y="1063155"/>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21CAC836-BC05-BC49-FF0E-2764BD0F1D68}"/>
                </a:ext>
              </a:extLst>
            </p:cNvPr>
            <p:cNvSpPr txBox="1"/>
            <p:nvPr/>
          </p:nvSpPr>
          <p:spPr>
            <a:xfrm>
              <a:off x="1566460" y="1136560"/>
              <a:ext cx="1644262" cy="646331"/>
            </a:xfrm>
            <a:prstGeom prst="rect">
              <a:avLst/>
            </a:prstGeom>
            <a:noFill/>
          </p:spPr>
          <p:txBody>
            <a:bodyPr wrap="square" rtlCol="0">
              <a:spAutoFit/>
            </a:bodyPr>
            <a:lstStyle/>
            <a:p>
              <a:r>
                <a:rPr lang="en-IN" b="1" dirty="0">
                  <a:solidFill>
                    <a:schemeClr val="tx1">
                      <a:lumMod val="90000"/>
                      <a:lumOff val="10000"/>
                    </a:schemeClr>
                  </a:solidFill>
                </a:rPr>
                <a:t>Procurement Management</a:t>
              </a:r>
            </a:p>
          </p:txBody>
        </p:sp>
        <p:pic>
          <p:nvPicPr>
            <p:cNvPr id="43" name="Picture 42">
              <a:extLst>
                <a:ext uri="{FF2B5EF4-FFF2-40B4-BE49-F238E27FC236}">
                  <a16:creationId xmlns:a16="http://schemas.microsoft.com/office/drawing/2014/main" id="{0E57938D-C74E-2A6B-6148-22AE146ABF80}"/>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773316" y="1164916"/>
              <a:ext cx="589620" cy="589620"/>
            </a:xfrm>
            <a:prstGeom prst="rect">
              <a:avLst/>
            </a:prstGeom>
          </p:spPr>
        </p:pic>
      </p:grpSp>
      <p:grpSp>
        <p:nvGrpSpPr>
          <p:cNvPr id="44" name="Group 43">
            <a:extLst>
              <a:ext uri="{FF2B5EF4-FFF2-40B4-BE49-F238E27FC236}">
                <a16:creationId xmlns:a16="http://schemas.microsoft.com/office/drawing/2014/main" id="{AC0DC55C-D8C3-6F4E-4057-31DA18518057}"/>
              </a:ext>
            </a:extLst>
          </p:cNvPr>
          <p:cNvGrpSpPr/>
          <p:nvPr/>
        </p:nvGrpSpPr>
        <p:grpSpPr>
          <a:xfrm>
            <a:off x="887667" y="2314055"/>
            <a:ext cx="2801030" cy="924340"/>
            <a:chOff x="3643354" y="1025913"/>
            <a:chExt cx="2801030" cy="924340"/>
          </a:xfrm>
        </p:grpSpPr>
        <p:sp>
          <p:nvSpPr>
            <p:cNvPr id="45" name="Flowchart: Terminator 44">
              <a:extLst>
                <a:ext uri="{FF2B5EF4-FFF2-40B4-BE49-F238E27FC236}">
                  <a16:creationId xmlns:a16="http://schemas.microsoft.com/office/drawing/2014/main" id="{04AAD2FB-1267-802E-E61E-3696B009609B}"/>
                </a:ext>
              </a:extLst>
            </p:cNvPr>
            <p:cNvSpPr/>
            <p:nvPr/>
          </p:nvSpPr>
          <p:spPr>
            <a:xfrm>
              <a:off x="3643354" y="1025913"/>
              <a:ext cx="2801030" cy="924340"/>
            </a:xfrm>
            <a:prstGeom prst="flowChartTerminator">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F77443D0-3807-5545-7980-518658ADB775}"/>
                </a:ext>
              </a:extLst>
            </p:cNvPr>
            <p:cNvSpPr/>
            <p:nvPr/>
          </p:nvSpPr>
          <p:spPr>
            <a:xfrm>
              <a:off x="3719554" y="1091511"/>
              <a:ext cx="793144" cy="7931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A89851B6-D412-88E8-93A6-F6AC3A06072C}"/>
                </a:ext>
              </a:extLst>
            </p:cNvPr>
            <p:cNvSpPr txBox="1"/>
            <p:nvPr/>
          </p:nvSpPr>
          <p:spPr>
            <a:xfrm>
              <a:off x="4614460" y="1164916"/>
              <a:ext cx="1644262" cy="646331"/>
            </a:xfrm>
            <a:prstGeom prst="rect">
              <a:avLst/>
            </a:prstGeom>
            <a:noFill/>
          </p:spPr>
          <p:txBody>
            <a:bodyPr wrap="square" rtlCol="0">
              <a:spAutoFit/>
            </a:bodyPr>
            <a:lstStyle/>
            <a:p>
              <a:r>
                <a:rPr lang="en-IN" b="1" dirty="0"/>
                <a:t>Stakeholder Management</a:t>
              </a:r>
            </a:p>
          </p:txBody>
        </p:sp>
        <p:pic>
          <p:nvPicPr>
            <p:cNvPr id="48" name="Picture 47">
              <a:extLst>
                <a:ext uri="{FF2B5EF4-FFF2-40B4-BE49-F238E27FC236}">
                  <a16:creationId xmlns:a16="http://schemas.microsoft.com/office/drawing/2014/main" id="{FBEAF67F-8355-6122-670E-2FBEA703D5D1}"/>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3821316" y="1193272"/>
              <a:ext cx="589620" cy="589620"/>
            </a:xfrm>
            <a:prstGeom prst="rect">
              <a:avLst/>
            </a:prstGeom>
          </p:spPr>
        </p:pic>
      </p:grpSp>
    </p:spTree>
    <p:extLst>
      <p:ext uri="{BB962C8B-B14F-4D97-AF65-F5344CB8AC3E}">
        <p14:creationId xmlns:p14="http://schemas.microsoft.com/office/powerpoint/2010/main" val="32337614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D41B-66D2-A157-2805-14072EC569CA}"/>
              </a:ext>
            </a:extLst>
          </p:cNvPr>
          <p:cNvSpPr>
            <a:spLocks noGrp="1"/>
          </p:cNvSpPr>
          <p:nvPr>
            <p:ph type="title"/>
          </p:nvPr>
        </p:nvSpPr>
        <p:spPr/>
        <p:txBody>
          <a:bodyPr/>
          <a:lstStyle/>
          <a:p>
            <a:r>
              <a:rPr lang="en-IN" dirty="0"/>
              <a:t>Project Management Tools and Techniques</a:t>
            </a:r>
          </a:p>
        </p:txBody>
      </p:sp>
      <p:grpSp>
        <p:nvGrpSpPr>
          <p:cNvPr id="36" name="Group 35">
            <a:extLst>
              <a:ext uri="{FF2B5EF4-FFF2-40B4-BE49-F238E27FC236}">
                <a16:creationId xmlns:a16="http://schemas.microsoft.com/office/drawing/2014/main" id="{E0AE28D6-AE78-18D6-A7D2-AE2B5A81B936}"/>
              </a:ext>
            </a:extLst>
          </p:cNvPr>
          <p:cNvGrpSpPr/>
          <p:nvPr/>
        </p:nvGrpSpPr>
        <p:grpSpPr>
          <a:xfrm>
            <a:off x="1194685" y="966933"/>
            <a:ext cx="2655649" cy="5179170"/>
            <a:chOff x="1264598" y="969297"/>
            <a:chExt cx="2655649" cy="5179170"/>
          </a:xfrm>
        </p:grpSpPr>
        <p:grpSp>
          <p:nvGrpSpPr>
            <p:cNvPr id="7" name="Group 6">
              <a:extLst>
                <a:ext uri="{FF2B5EF4-FFF2-40B4-BE49-F238E27FC236}">
                  <a16:creationId xmlns:a16="http://schemas.microsoft.com/office/drawing/2014/main" id="{14A255FE-7A6A-A3DC-DFAB-EF16557192F4}"/>
                </a:ext>
              </a:extLst>
            </p:cNvPr>
            <p:cNvGrpSpPr/>
            <p:nvPr/>
          </p:nvGrpSpPr>
          <p:grpSpPr>
            <a:xfrm>
              <a:off x="1887167" y="969297"/>
              <a:ext cx="1410510" cy="1410510"/>
              <a:chOff x="1051871" y="1153269"/>
              <a:chExt cx="1410510" cy="1410510"/>
            </a:xfrm>
          </p:grpSpPr>
          <p:sp>
            <p:nvSpPr>
              <p:cNvPr id="4" name="Oval 3">
                <a:extLst>
                  <a:ext uri="{FF2B5EF4-FFF2-40B4-BE49-F238E27FC236}">
                    <a16:creationId xmlns:a16="http://schemas.microsoft.com/office/drawing/2014/main" id="{BDD74C36-7577-0DDE-6276-4FB047EF9CCB}"/>
                  </a:ext>
                </a:extLst>
              </p:cNvPr>
              <p:cNvSpPr/>
              <p:nvPr/>
            </p:nvSpPr>
            <p:spPr>
              <a:xfrm>
                <a:off x="1051871" y="1153269"/>
                <a:ext cx="1410510" cy="1410510"/>
              </a:xfrm>
              <a:prstGeom prst="ellipse">
                <a:avLst/>
              </a:prstGeom>
              <a:noFill/>
              <a:ln w="76200">
                <a:solidFill>
                  <a:srgbClr val="1D53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970101A6-7E77-FA99-C489-56E3045058D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96005" y="1397403"/>
                <a:ext cx="922243" cy="922243"/>
              </a:xfrm>
              <a:prstGeom prst="rect">
                <a:avLst/>
              </a:prstGeom>
            </p:spPr>
          </p:pic>
        </p:grpSp>
        <p:sp>
          <p:nvSpPr>
            <p:cNvPr id="6" name="TextBox 5">
              <a:extLst>
                <a:ext uri="{FF2B5EF4-FFF2-40B4-BE49-F238E27FC236}">
                  <a16:creationId xmlns:a16="http://schemas.microsoft.com/office/drawing/2014/main" id="{C2B68DA4-BB38-49FB-B179-840DE87ECF6B}"/>
                </a:ext>
              </a:extLst>
            </p:cNvPr>
            <p:cNvSpPr txBox="1"/>
            <p:nvPr/>
          </p:nvSpPr>
          <p:spPr>
            <a:xfrm>
              <a:off x="1837247" y="2497344"/>
              <a:ext cx="1510350" cy="707886"/>
            </a:xfrm>
            <a:prstGeom prst="rect">
              <a:avLst/>
            </a:prstGeom>
            <a:noFill/>
          </p:spPr>
          <p:txBody>
            <a:bodyPr wrap="none" rtlCol="0" anchor="ctr">
              <a:spAutoFit/>
            </a:bodyPr>
            <a:lstStyle/>
            <a:p>
              <a:pPr algn="ctr"/>
              <a:r>
                <a:rPr lang="en-IN" sz="2000" b="1" dirty="0"/>
                <a:t>Scope </a:t>
              </a:r>
            </a:p>
            <a:p>
              <a:pPr algn="ctr"/>
              <a:r>
                <a:rPr lang="en-IN" sz="2000" b="1" dirty="0"/>
                <a:t>Management</a:t>
              </a:r>
            </a:p>
          </p:txBody>
        </p:sp>
        <p:sp>
          <p:nvSpPr>
            <p:cNvPr id="8" name="TextBox 7">
              <a:extLst>
                <a:ext uri="{FF2B5EF4-FFF2-40B4-BE49-F238E27FC236}">
                  <a16:creationId xmlns:a16="http://schemas.microsoft.com/office/drawing/2014/main" id="{6B7DB289-FB69-EF7E-8C9F-977B5B809021}"/>
                </a:ext>
              </a:extLst>
            </p:cNvPr>
            <p:cNvSpPr txBox="1"/>
            <p:nvPr/>
          </p:nvSpPr>
          <p:spPr>
            <a:xfrm>
              <a:off x="1264598" y="3358564"/>
              <a:ext cx="2655649" cy="954107"/>
            </a:xfrm>
            <a:prstGeom prst="rect">
              <a:avLst/>
            </a:prstGeom>
            <a:noFill/>
          </p:spPr>
          <p:txBody>
            <a:bodyPr wrap="square" rtlCol="0" anchor="ctr">
              <a:spAutoFit/>
            </a:bodyPr>
            <a:lstStyle/>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Statements of work</a:t>
              </a:r>
            </a:p>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Scope Management Plans</a:t>
              </a:r>
            </a:p>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Scope Verification Techniques</a:t>
              </a:r>
            </a:p>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Scope Change Controls</a:t>
              </a:r>
              <a:endParaRPr lang="en-IN" sz="1400" dirty="0">
                <a:latin typeface="Roboto Condensed Light" panose="02000000000000000000" pitchFamily="2" charset="0"/>
                <a:ea typeface="Roboto Condensed Light" panose="02000000000000000000" pitchFamily="2" charset="0"/>
                <a:cs typeface="Arial" panose="020B0604020202020204" pitchFamily="34" charset="0"/>
              </a:endParaRPr>
            </a:p>
          </p:txBody>
        </p:sp>
        <p:sp>
          <p:nvSpPr>
            <p:cNvPr id="10" name="TextBox 9">
              <a:extLst>
                <a:ext uri="{FF2B5EF4-FFF2-40B4-BE49-F238E27FC236}">
                  <a16:creationId xmlns:a16="http://schemas.microsoft.com/office/drawing/2014/main" id="{50CC28E7-0306-7F86-E90F-ACB030E32DA4}"/>
                </a:ext>
              </a:extLst>
            </p:cNvPr>
            <p:cNvSpPr txBox="1"/>
            <p:nvPr/>
          </p:nvSpPr>
          <p:spPr>
            <a:xfrm>
              <a:off x="1376466" y="5409803"/>
              <a:ext cx="2431913" cy="738664"/>
            </a:xfrm>
            <a:prstGeom prst="rect">
              <a:avLst/>
            </a:prstGeom>
            <a:noFill/>
          </p:spPr>
          <p:txBody>
            <a:bodyPr wrap="square">
              <a:spAutoFit/>
            </a:bodyPr>
            <a:lstStyle/>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Scope Statements</a:t>
              </a:r>
            </a:p>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Work breakdown structures</a:t>
              </a:r>
            </a:p>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Requirement Analysis</a:t>
              </a:r>
            </a:p>
          </p:txBody>
        </p:sp>
      </p:grpSp>
      <p:sp>
        <p:nvSpPr>
          <p:cNvPr id="11" name="Rectangle 10">
            <a:extLst>
              <a:ext uri="{FF2B5EF4-FFF2-40B4-BE49-F238E27FC236}">
                <a16:creationId xmlns:a16="http://schemas.microsoft.com/office/drawing/2014/main" id="{DA0B4860-0C96-8AAA-5527-EBE48ECA2EA3}"/>
              </a:ext>
            </a:extLst>
          </p:cNvPr>
          <p:cNvSpPr/>
          <p:nvPr/>
        </p:nvSpPr>
        <p:spPr>
          <a:xfrm>
            <a:off x="0" y="711201"/>
            <a:ext cx="1186774" cy="24940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Knowledge Area</a:t>
            </a:r>
          </a:p>
        </p:txBody>
      </p:sp>
      <p:sp>
        <p:nvSpPr>
          <p:cNvPr id="12" name="Rectangle 11">
            <a:extLst>
              <a:ext uri="{FF2B5EF4-FFF2-40B4-BE49-F238E27FC236}">
                <a16:creationId xmlns:a16="http://schemas.microsoft.com/office/drawing/2014/main" id="{6F8B4E0A-0C3F-5F86-B1D0-050A412CAAD7}"/>
              </a:ext>
            </a:extLst>
          </p:cNvPr>
          <p:cNvSpPr/>
          <p:nvPr/>
        </p:nvSpPr>
        <p:spPr>
          <a:xfrm>
            <a:off x="0" y="3205231"/>
            <a:ext cx="1186774" cy="201902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Tools and Techniques</a:t>
            </a:r>
          </a:p>
        </p:txBody>
      </p:sp>
      <p:sp>
        <p:nvSpPr>
          <p:cNvPr id="13" name="Rectangle 12">
            <a:extLst>
              <a:ext uri="{FF2B5EF4-FFF2-40B4-BE49-F238E27FC236}">
                <a16:creationId xmlns:a16="http://schemas.microsoft.com/office/drawing/2014/main" id="{C811E707-595F-B859-3410-EF4DA2EB0444}"/>
              </a:ext>
            </a:extLst>
          </p:cNvPr>
          <p:cNvSpPr/>
          <p:nvPr/>
        </p:nvSpPr>
        <p:spPr>
          <a:xfrm>
            <a:off x="0" y="5224258"/>
            <a:ext cx="1186774" cy="138082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Super Tools</a:t>
            </a:r>
          </a:p>
        </p:txBody>
      </p:sp>
      <p:cxnSp>
        <p:nvCxnSpPr>
          <p:cNvPr id="15" name="Straight Connector 14">
            <a:extLst>
              <a:ext uri="{FF2B5EF4-FFF2-40B4-BE49-F238E27FC236}">
                <a16:creationId xmlns:a16="http://schemas.microsoft.com/office/drawing/2014/main" id="{FA7BBE77-E0B5-1860-976C-02D8ABF974A9}"/>
              </a:ext>
            </a:extLst>
          </p:cNvPr>
          <p:cNvCxnSpPr/>
          <p:nvPr/>
        </p:nvCxnSpPr>
        <p:spPr>
          <a:xfrm>
            <a:off x="1186774" y="3214958"/>
            <a:ext cx="1082688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A6ED15-8F86-2C88-CF93-44F039F85617}"/>
              </a:ext>
            </a:extLst>
          </p:cNvPr>
          <p:cNvCxnSpPr/>
          <p:nvPr/>
        </p:nvCxnSpPr>
        <p:spPr>
          <a:xfrm>
            <a:off x="1186774" y="5224258"/>
            <a:ext cx="1082688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3EF804D-AFAB-25A6-F898-EFAD025AA497}"/>
              </a:ext>
            </a:extLst>
          </p:cNvPr>
          <p:cNvGrpSpPr/>
          <p:nvPr/>
        </p:nvGrpSpPr>
        <p:grpSpPr>
          <a:xfrm>
            <a:off x="3868309" y="961571"/>
            <a:ext cx="2431913" cy="4753645"/>
            <a:chOff x="3956599" y="961571"/>
            <a:chExt cx="2431913" cy="4753645"/>
          </a:xfrm>
        </p:grpSpPr>
        <p:grpSp>
          <p:nvGrpSpPr>
            <p:cNvPr id="17" name="Group 16">
              <a:extLst>
                <a:ext uri="{FF2B5EF4-FFF2-40B4-BE49-F238E27FC236}">
                  <a16:creationId xmlns:a16="http://schemas.microsoft.com/office/drawing/2014/main" id="{A2C0F26F-F6BA-76D7-AC90-64A6EE910444}"/>
                </a:ext>
              </a:extLst>
            </p:cNvPr>
            <p:cNvGrpSpPr/>
            <p:nvPr/>
          </p:nvGrpSpPr>
          <p:grpSpPr>
            <a:xfrm>
              <a:off x="4467300" y="961571"/>
              <a:ext cx="1410510" cy="1410510"/>
              <a:chOff x="1051871" y="1153269"/>
              <a:chExt cx="1410510" cy="1410510"/>
            </a:xfrm>
          </p:grpSpPr>
          <p:sp>
            <p:nvSpPr>
              <p:cNvPr id="18" name="Oval 17">
                <a:extLst>
                  <a:ext uri="{FF2B5EF4-FFF2-40B4-BE49-F238E27FC236}">
                    <a16:creationId xmlns:a16="http://schemas.microsoft.com/office/drawing/2014/main" id="{EBA5DA85-481A-CDFB-011E-BF9DA2960323}"/>
                  </a:ext>
                </a:extLst>
              </p:cNvPr>
              <p:cNvSpPr/>
              <p:nvPr/>
            </p:nvSpPr>
            <p:spPr>
              <a:xfrm>
                <a:off x="1051871" y="1153269"/>
                <a:ext cx="1410510" cy="1410510"/>
              </a:xfrm>
              <a:prstGeom prst="ellipse">
                <a:avLst/>
              </a:prstGeom>
              <a:noFill/>
              <a:ln w="76200">
                <a:solidFill>
                  <a:srgbClr val="6FD47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A249580D-7C66-2077-EA58-096C7709A3D5}"/>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296005" y="1397403"/>
                <a:ext cx="922243" cy="922243"/>
              </a:xfrm>
              <a:prstGeom prst="rect">
                <a:avLst/>
              </a:prstGeom>
            </p:spPr>
          </p:pic>
        </p:grpSp>
        <p:sp>
          <p:nvSpPr>
            <p:cNvPr id="20" name="TextBox 19">
              <a:extLst>
                <a:ext uri="{FF2B5EF4-FFF2-40B4-BE49-F238E27FC236}">
                  <a16:creationId xmlns:a16="http://schemas.microsoft.com/office/drawing/2014/main" id="{5FB38F6F-771F-23B3-792C-78FB3A67F619}"/>
                </a:ext>
              </a:extLst>
            </p:cNvPr>
            <p:cNvSpPr txBox="1"/>
            <p:nvPr/>
          </p:nvSpPr>
          <p:spPr>
            <a:xfrm>
              <a:off x="4417380" y="2489618"/>
              <a:ext cx="1510350" cy="707886"/>
            </a:xfrm>
            <a:prstGeom prst="rect">
              <a:avLst/>
            </a:prstGeom>
            <a:noFill/>
          </p:spPr>
          <p:txBody>
            <a:bodyPr wrap="none" rtlCol="0" anchor="ctr">
              <a:spAutoFit/>
            </a:bodyPr>
            <a:lstStyle/>
            <a:p>
              <a:pPr algn="ctr"/>
              <a:r>
                <a:rPr lang="en-IN" sz="2000" b="1" dirty="0"/>
                <a:t>Time </a:t>
              </a:r>
            </a:p>
            <a:p>
              <a:pPr algn="ctr"/>
              <a:r>
                <a:rPr lang="en-IN" sz="2000" b="1" dirty="0"/>
                <a:t>Management</a:t>
              </a:r>
            </a:p>
          </p:txBody>
        </p:sp>
        <p:sp>
          <p:nvSpPr>
            <p:cNvPr id="21" name="TextBox 20">
              <a:extLst>
                <a:ext uri="{FF2B5EF4-FFF2-40B4-BE49-F238E27FC236}">
                  <a16:creationId xmlns:a16="http://schemas.microsoft.com/office/drawing/2014/main" id="{59F424B4-FC01-944D-8969-DF1C1A80EC96}"/>
                </a:ext>
              </a:extLst>
            </p:cNvPr>
            <p:cNvSpPr txBox="1"/>
            <p:nvPr/>
          </p:nvSpPr>
          <p:spPr>
            <a:xfrm>
              <a:off x="4014965" y="3356200"/>
              <a:ext cx="2315180" cy="1384995"/>
            </a:xfrm>
            <a:prstGeom prst="rect">
              <a:avLst/>
            </a:prstGeom>
            <a:noFill/>
          </p:spPr>
          <p:txBody>
            <a:bodyPr wrap="square" rtlCol="0" anchor="ctr">
              <a:spAutoFit/>
            </a:bodyPr>
            <a:lstStyle/>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Project Network diagrams</a:t>
              </a:r>
            </a:p>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Critical Path Analysis</a:t>
              </a:r>
            </a:p>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Crashing</a:t>
              </a:r>
            </a:p>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Fast tracking</a:t>
              </a:r>
            </a:p>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Schedule performance</a:t>
              </a:r>
            </a:p>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Measurements</a:t>
              </a:r>
            </a:p>
          </p:txBody>
        </p:sp>
        <p:sp>
          <p:nvSpPr>
            <p:cNvPr id="24" name="TextBox 23">
              <a:extLst>
                <a:ext uri="{FF2B5EF4-FFF2-40B4-BE49-F238E27FC236}">
                  <a16:creationId xmlns:a16="http://schemas.microsoft.com/office/drawing/2014/main" id="{9CF8001A-6444-D3EC-8183-60A6C0D87A9B}"/>
                </a:ext>
              </a:extLst>
            </p:cNvPr>
            <p:cNvSpPr txBox="1"/>
            <p:nvPr/>
          </p:nvSpPr>
          <p:spPr>
            <a:xfrm>
              <a:off x="3956599" y="5407439"/>
              <a:ext cx="2431913" cy="307777"/>
            </a:xfrm>
            <a:prstGeom prst="rect">
              <a:avLst/>
            </a:prstGeom>
            <a:noFill/>
          </p:spPr>
          <p:txBody>
            <a:bodyPr wrap="square">
              <a:spAutoFit/>
            </a:bodyPr>
            <a:lstStyle/>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Gantt Charts</a:t>
              </a:r>
            </a:p>
          </p:txBody>
        </p:sp>
      </p:grpSp>
      <p:grpSp>
        <p:nvGrpSpPr>
          <p:cNvPr id="38" name="Group 37">
            <a:extLst>
              <a:ext uri="{FF2B5EF4-FFF2-40B4-BE49-F238E27FC236}">
                <a16:creationId xmlns:a16="http://schemas.microsoft.com/office/drawing/2014/main" id="{17EC3E0B-B7A4-0A62-F26B-CFC3421E7445}"/>
              </a:ext>
            </a:extLst>
          </p:cNvPr>
          <p:cNvGrpSpPr/>
          <p:nvPr/>
        </p:nvGrpSpPr>
        <p:grpSpPr>
          <a:xfrm>
            <a:off x="6470020" y="961571"/>
            <a:ext cx="2655649" cy="4205193"/>
            <a:chOff x="6607686" y="966889"/>
            <a:chExt cx="2655649" cy="4205193"/>
          </a:xfrm>
        </p:grpSpPr>
        <p:grpSp>
          <p:nvGrpSpPr>
            <p:cNvPr id="25" name="Group 24">
              <a:extLst>
                <a:ext uri="{FF2B5EF4-FFF2-40B4-BE49-F238E27FC236}">
                  <a16:creationId xmlns:a16="http://schemas.microsoft.com/office/drawing/2014/main" id="{03A12FD9-D682-E551-24BB-FAB92ECB4FBD}"/>
                </a:ext>
              </a:extLst>
            </p:cNvPr>
            <p:cNvGrpSpPr/>
            <p:nvPr/>
          </p:nvGrpSpPr>
          <p:grpSpPr>
            <a:xfrm>
              <a:off x="7230255" y="966889"/>
              <a:ext cx="1410510" cy="1410510"/>
              <a:chOff x="1051871" y="1153269"/>
              <a:chExt cx="1410510" cy="1410510"/>
            </a:xfrm>
          </p:grpSpPr>
          <p:sp>
            <p:nvSpPr>
              <p:cNvPr id="26" name="Oval 25">
                <a:extLst>
                  <a:ext uri="{FF2B5EF4-FFF2-40B4-BE49-F238E27FC236}">
                    <a16:creationId xmlns:a16="http://schemas.microsoft.com/office/drawing/2014/main" id="{D5D1A831-7634-F3F5-AB4C-1B2C91BC1B6C}"/>
                  </a:ext>
                </a:extLst>
              </p:cNvPr>
              <p:cNvSpPr/>
              <p:nvPr/>
            </p:nvSpPr>
            <p:spPr>
              <a:xfrm>
                <a:off x="1051871" y="1153269"/>
                <a:ext cx="1410510" cy="1410510"/>
              </a:xfrm>
              <a:prstGeom prst="ellipse">
                <a:avLst/>
              </a:prstGeom>
              <a:noFill/>
              <a:ln w="76200">
                <a:solidFill>
                  <a:srgbClr val="FF67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35CE9CF0-ED69-6DEC-D499-6DB4DE077EA2}"/>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296005" y="1397403"/>
                <a:ext cx="922243" cy="922243"/>
              </a:xfrm>
              <a:prstGeom prst="rect">
                <a:avLst/>
              </a:prstGeom>
            </p:spPr>
          </p:pic>
        </p:grpSp>
        <p:sp>
          <p:nvSpPr>
            <p:cNvPr id="28" name="TextBox 27">
              <a:extLst>
                <a:ext uri="{FF2B5EF4-FFF2-40B4-BE49-F238E27FC236}">
                  <a16:creationId xmlns:a16="http://schemas.microsoft.com/office/drawing/2014/main" id="{BD837ED8-3507-FB7E-208D-9DECF3629429}"/>
                </a:ext>
              </a:extLst>
            </p:cNvPr>
            <p:cNvSpPr txBox="1"/>
            <p:nvPr/>
          </p:nvSpPr>
          <p:spPr>
            <a:xfrm>
              <a:off x="7176328" y="2485219"/>
              <a:ext cx="1518364" cy="707886"/>
            </a:xfrm>
            <a:prstGeom prst="rect">
              <a:avLst/>
            </a:prstGeom>
            <a:noFill/>
          </p:spPr>
          <p:txBody>
            <a:bodyPr wrap="none" rtlCol="0" anchor="ctr">
              <a:spAutoFit/>
            </a:bodyPr>
            <a:lstStyle/>
            <a:p>
              <a:pPr algn="ctr"/>
              <a:r>
                <a:rPr lang="en-IN" sz="2000" b="1" dirty="0"/>
                <a:t>Cost </a:t>
              </a:r>
            </a:p>
            <a:p>
              <a:pPr algn="ctr"/>
              <a:r>
                <a:rPr lang="en-IN" sz="2000" b="1" dirty="0"/>
                <a:t>Management</a:t>
              </a:r>
            </a:p>
          </p:txBody>
        </p:sp>
        <p:sp>
          <p:nvSpPr>
            <p:cNvPr id="29" name="TextBox 28">
              <a:extLst>
                <a:ext uri="{FF2B5EF4-FFF2-40B4-BE49-F238E27FC236}">
                  <a16:creationId xmlns:a16="http://schemas.microsoft.com/office/drawing/2014/main" id="{DC2DB178-D420-2F54-AE71-14567211E0C2}"/>
                </a:ext>
              </a:extLst>
            </p:cNvPr>
            <p:cNvSpPr txBox="1"/>
            <p:nvPr/>
          </p:nvSpPr>
          <p:spPr>
            <a:xfrm>
              <a:off x="6607686" y="3356200"/>
              <a:ext cx="2655649" cy="1815882"/>
            </a:xfrm>
            <a:prstGeom prst="rect">
              <a:avLst/>
            </a:prstGeom>
            <a:noFill/>
          </p:spPr>
          <p:txBody>
            <a:bodyPr wrap="square" rtlCol="0" anchor="ctr">
              <a:spAutoFit/>
            </a:bodyPr>
            <a:lstStyle/>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Project budgets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Net present value</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Return on investment</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Payback analysis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Earned value management</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Project portfolio management</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Cost estimates/Cost baselines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Cost management plans</a:t>
              </a:r>
              <a:endParaRPr lang="en-IN" sz="1400" dirty="0">
                <a:latin typeface="Roboto Condensed Light" panose="02000000000000000000" pitchFamily="2" charset="0"/>
                <a:ea typeface="Roboto Condensed Light" panose="02000000000000000000" pitchFamily="2" charset="0"/>
              </a:endParaRPr>
            </a:p>
          </p:txBody>
        </p:sp>
      </p:grpSp>
      <p:grpSp>
        <p:nvGrpSpPr>
          <p:cNvPr id="39" name="Group 38">
            <a:extLst>
              <a:ext uri="{FF2B5EF4-FFF2-40B4-BE49-F238E27FC236}">
                <a16:creationId xmlns:a16="http://schemas.microsoft.com/office/drawing/2014/main" id="{F81B6AD6-2D68-204D-270D-C1294E01D0FC}"/>
              </a:ext>
            </a:extLst>
          </p:cNvPr>
          <p:cNvGrpSpPr/>
          <p:nvPr/>
        </p:nvGrpSpPr>
        <p:grpSpPr>
          <a:xfrm>
            <a:off x="9370958" y="966933"/>
            <a:ext cx="2280930" cy="4199831"/>
            <a:chOff x="9370958" y="966933"/>
            <a:chExt cx="2280930" cy="4199831"/>
          </a:xfrm>
        </p:grpSpPr>
        <p:grpSp>
          <p:nvGrpSpPr>
            <p:cNvPr id="31" name="Group 30">
              <a:extLst>
                <a:ext uri="{FF2B5EF4-FFF2-40B4-BE49-F238E27FC236}">
                  <a16:creationId xmlns:a16="http://schemas.microsoft.com/office/drawing/2014/main" id="{CE21F16B-850F-DA38-7D8A-D431CB244BFF}"/>
                </a:ext>
              </a:extLst>
            </p:cNvPr>
            <p:cNvGrpSpPr/>
            <p:nvPr/>
          </p:nvGrpSpPr>
          <p:grpSpPr>
            <a:xfrm>
              <a:off x="9806168" y="966933"/>
              <a:ext cx="1410510" cy="1410510"/>
              <a:chOff x="1051871" y="1153269"/>
              <a:chExt cx="1410510" cy="1410510"/>
            </a:xfrm>
          </p:grpSpPr>
          <p:sp>
            <p:nvSpPr>
              <p:cNvPr id="32" name="Oval 31">
                <a:extLst>
                  <a:ext uri="{FF2B5EF4-FFF2-40B4-BE49-F238E27FC236}">
                    <a16:creationId xmlns:a16="http://schemas.microsoft.com/office/drawing/2014/main" id="{503F56C8-7360-60DB-736C-2F952E38DBDC}"/>
                  </a:ext>
                </a:extLst>
              </p:cNvPr>
              <p:cNvSpPr/>
              <p:nvPr/>
            </p:nvSpPr>
            <p:spPr>
              <a:xfrm>
                <a:off x="1051871" y="1153269"/>
                <a:ext cx="1410510" cy="1410510"/>
              </a:xfrm>
              <a:prstGeom prst="ellipse">
                <a:avLst/>
              </a:prstGeom>
              <a:noFill/>
              <a:ln w="76200">
                <a:solidFill>
                  <a:srgbClr val="FBA7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Picture 32">
                <a:extLst>
                  <a:ext uri="{FF2B5EF4-FFF2-40B4-BE49-F238E27FC236}">
                    <a16:creationId xmlns:a16="http://schemas.microsoft.com/office/drawing/2014/main" id="{2EE2CFF3-8310-27F6-2702-3228A28EDE59}"/>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1296005" y="1397403"/>
                <a:ext cx="922243" cy="922243"/>
              </a:xfrm>
              <a:prstGeom prst="rect">
                <a:avLst/>
              </a:prstGeom>
            </p:spPr>
          </p:pic>
        </p:grpSp>
        <p:sp>
          <p:nvSpPr>
            <p:cNvPr id="34" name="TextBox 33">
              <a:extLst>
                <a:ext uri="{FF2B5EF4-FFF2-40B4-BE49-F238E27FC236}">
                  <a16:creationId xmlns:a16="http://schemas.microsoft.com/office/drawing/2014/main" id="{A6090ABE-D01E-4BC9-824F-16B9D245B31A}"/>
                </a:ext>
              </a:extLst>
            </p:cNvPr>
            <p:cNvSpPr txBox="1"/>
            <p:nvPr/>
          </p:nvSpPr>
          <p:spPr>
            <a:xfrm>
              <a:off x="9752241" y="2497344"/>
              <a:ext cx="1518364" cy="707886"/>
            </a:xfrm>
            <a:prstGeom prst="rect">
              <a:avLst/>
            </a:prstGeom>
            <a:noFill/>
          </p:spPr>
          <p:txBody>
            <a:bodyPr wrap="none" rtlCol="0" anchor="ctr">
              <a:spAutoFit/>
            </a:bodyPr>
            <a:lstStyle/>
            <a:p>
              <a:pPr algn="ctr"/>
              <a:r>
                <a:rPr lang="en-IN" sz="2000" b="1" dirty="0"/>
                <a:t>Quality </a:t>
              </a:r>
            </a:p>
            <a:p>
              <a:pPr algn="ctr"/>
              <a:r>
                <a:rPr lang="en-IN" sz="2000" b="1" dirty="0"/>
                <a:t>Management</a:t>
              </a:r>
            </a:p>
          </p:txBody>
        </p:sp>
        <p:sp>
          <p:nvSpPr>
            <p:cNvPr id="35" name="TextBox 34">
              <a:extLst>
                <a:ext uri="{FF2B5EF4-FFF2-40B4-BE49-F238E27FC236}">
                  <a16:creationId xmlns:a16="http://schemas.microsoft.com/office/drawing/2014/main" id="{BA97563F-6E0B-71D9-06FB-DA6CB0618D34}"/>
                </a:ext>
              </a:extLst>
            </p:cNvPr>
            <p:cNvSpPr txBox="1"/>
            <p:nvPr/>
          </p:nvSpPr>
          <p:spPr>
            <a:xfrm>
              <a:off x="9370958" y="3350882"/>
              <a:ext cx="2280930" cy="1815882"/>
            </a:xfrm>
            <a:prstGeom prst="rect">
              <a:avLst/>
            </a:prstGeom>
            <a:noFill/>
          </p:spPr>
          <p:txBody>
            <a:bodyPr wrap="square" rtlCol="0" anchor="ctr">
              <a:spAutoFit/>
            </a:bodyPr>
            <a:lstStyle/>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Quality metrics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Checklists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Quality control charts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Pareto diagrams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Fishbone diagrams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Maturity models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Statistical methods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Test plans</a:t>
              </a:r>
            </a:p>
          </p:txBody>
        </p:sp>
      </p:grpSp>
    </p:spTree>
    <p:extLst>
      <p:ext uri="{BB962C8B-B14F-4D97-AF65-F5344CB8AC3E}">
        <p14:creationId xmlns:p14="http://schemas.microsoft.com/office/powerpoint/2010/main" val="83651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D41B-66D2-A157-2805-14072EC569CA}"/>
              </a:ext>
            </a:extLst>
          </p:cNvPr>
          <p:cNvSpPr>
            <a:spLocks noGrp="1"/>
          </p:cNvSpPr>
          <p:nvPr>
            <p:ph type="title"/>
          </p:nvPr>
        </p:nvSpPr>
        <p:spPr/>
        <p:txBody>
          <a:bodyPr/>
          <a:lstStyle/>
          <a:p>
            <a:r>
              <a:rPr lang="en-IN" dirty="0"/>
              <a:t>Project Management Tools and Techniques</a:t>
            </a:r>
          </a:p>
        </p:txBody>
      </p:sp>
      <p:grpSp>
        <p:nvGrpSpPr>
          <p:cNvPr id="14" name="Group 13">
            <a:extLst>
              <a:ext uri="{FF2B5EF4-FFF2-40B4-BE49-F238E27FC236}">
                <a16:creationId xmlns:a16="http://schemas.microsoft.com/office/drawing/2014/main" id="{C911101E-9DAB-295B-14F7-D8D0B6023F42}"/>
              </a:ext>
            </a:extLst>
          </p:cNvPr>
          <p:cNvGrpSpPr/>
          <p:nvPr/>
        </p:nvGrpSpPr>
        <p:grpSpPr>
          <a:xfrm>
            <a:off x="1400842" y="902526"/>
            <a:ext cx="2975881" cy="3960358"/>
            <a:chOff x="1215258" y="962205"/>
            <a:chExt cx="2975881" cy="3960358"/>
          </a:xfrm>
        </p:grpSpPr>
        <p:grpSp>
          <p:nvGrpSpPr>
            <p:cNvPr id="7" name="Group 6">
              <a:extLst>
                <a:ext uri="{FF2B5EF4-FFF2-40B4-BE49-F238E27FC236}">
                  <a16:creationId xmlns:a16="http://schemas.microsoft.com/office/drawing/2014/main" id="{14A255FE-7A6A-A3DC-DFAB-EF16557192F4}"/>
                </a:ext>
              </a:extLst>
            </p:cNvPr>
            <p:cNvGrpSpPr/>
            <p:nvPr/>
          </p:nvGrpSpPr>
          <p:grpSpPr>
            <a:xfrm>
              <a:off x="1997943" y="962205"/>
              <a:ext cx="1410510" cy="1410510"/>
              <a:chOff x="1211987" y="1153269"/>
              <a:chExt cx="1410510" cy="1410510"/>
            </a:xfrm>
          </p:grpSpPr>
          <p:sp>
            <p:nvSpPr>
              <p:cNvPr id="4" name="Oval 3">
                <a:extLst>
                  <a:ext uri="{FF2B5EF4-FFF2-40B4-BE49-F238E27FC236}">
                    <a16:creationId xmlns:a16="http://schemas.microsoft.com/office/drawing/2014/main" id="{BDD74C36-7577-0DDE-6276-4FB047EF9CCB}"/>
                  </a:ext>
                </a:extLst>
              </p:cNvPr>
              <p:cNvSpPr/>
              <p:nvPr/>
            </p:nvSpPr>
            <p:spPr>
              <a:xfrm>
                <a:off x="1211987" y="1153269"/>
                <a:ext cx="1410510" cy="1410510"/>
              </a:xfrm>
              <a:prstGeom prst="ellipse">
                <a:avLst/>
              </a:prstGeom>
              <a:noFill/>
              <a:ln w="76200">
                <a:solidFill>
                  <a:srgbClr val="FE52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970101A6-7E77-FA99-C489-56E3045058D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456120" y="1397402"/>
                <a:ext cx="922243" cy="922243"/>
              </a:xfrm>
              <a:prstGeom prst="rect">
                <a:avLst/>
              </a:prstGeom>
            </p:spPr>
          </p:pic>
        </p:grpSp>
        <p:sp>
          <p:nvSpPr>
            <p:cNvPr id="6" name="TextBox 5">
              <a:extLst>
                <a:ext uri="{FF2B5EF4-FFF2-40B4-BE49-F238E27FC236}">
                  <a16:creationId xmlns:a16="http://schemas.microsoft.com/office/drawing/2014/main" id="{C2B68DA4-BB38-49FB-B179-840DE87ECF6B}"/>
                </a:ext>
              </a:extLst>
            </p:cNvPr>
            <p:cNvSpPr txBox="1"/>
            <p:nvPr/>
          </p:nvSpPr>
          <p:spPr>
            <a:xfrm>
              <a:off x="1708375" y="2516800"/>
              <a:ext cx="1989647" cy="707886"/>
            </a:xfrm>
            <a:prstGeom prst="rect">
              <a:avLst/>
            </a:prstGeom>
            <a:noFill/>
          </p:spPr>
          <p:txBody>
            <a:bodyPr wrap="none" rtlCol="0" anchor="ctr">
              <a:spAutoFit/>
            </a:bodyPr>
            <a:lstStyle/>
            <a:p>
              <a:pPr algn="ctr"/>
              <a:r>
                <a:rPr lang="en-IN" sz="2000" b="1" dirty="0"/>
                <a:t>Human Resource </a:t>
              </a:r>
            </a:p>
            <a:p>
              <a:pPr algn="ctr"/>
              <a:r>
                <a:rPr lang="en-IN" sz="2000" b="1" dirty="0"/>
                <a:t>Management</a:t>
              </a:r>
            </a:p>
          </p:txBody>
        </p:sp>
        <p:sp>
          <p:nvSpPr>
            <p:cNvPr id="8" name="TextBox 7">
              <a:extLst>
                <a:ext uri="{FF2B5EF4-FFF2-40B4-BE49-F238E27FC236}">
                  <a16:creationId xmlns:a16="http://schemas.microsoft.com/office/drawing/2014/main" id="{6B7DB289-FB69-EF7E-8C9F-977B5B809021}"/>
                </a:ext>
              </a:extLst>
            </p:cNvPr>
            <p:cNvSpPr txBox="1"/>
            <p:nvPr/>
          </p:nvSpPr>
          <p:spPr>
            <a:xfrm>
              <a:off x="1215258" y="3537568"/>
              <a:ext cx="2975881" cy="1384995"/>
            </a:xfrm>
            <a:prstGeom prst="rect">
              <a:avLst/>
            </a:prstGeom>
            <a:noFill/>
          </p:spPr>
          <p:txBody>
            <a:bodyPr wrap="square" rtlCol="0" anchor="ctr">
              <a:spAutoFit/>
            </a:bodyPr>
            <a:lstStyle/>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Motivation techniques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Empathic listening</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Responsibility assignment matrices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Project organizational charts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Resource histograms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Team building exercises</a:t>
              </a:r>
            </a:p>
          </p:txBody>
        </p:sp>
      </p:grpSp>
      <p:sp>
        <p:nvSpPr>
          <p:cNvPr id="11" name="Rectangle 10">
            <a:extLst>
              <a:ext uri="{FF2B5EF4-FFF2-40B4-BE49-F238E27FC236}">
                <a16:creationId xmlns:a16="http://schemas.microsoft.com/office/drawing/2014/main" id="{DA0B4860-0C96-8AAA-5527-EBE48ECA2EA3}"/>
              </a:ext>
            </a:extLst>
          </p:cNvPr>
          <p:cNvSpPr/>
          <p:nvPr/>
        </p:nvSpPr>
        <p:spPr>
          <a:xfrm>
            <a:off x="0" y="711201"/>
            <a:ext cx="1186774" cy="24940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Knowledge Area</a:t>
            </a:r>
          </a:p>
        </p:txBody>
      </p:sp>
      <p:sp>
        <p:nvSpPr>
          <p:cNvPr id="12" name="Rectangle 11">
            <a:extLst>
              <a:ext uri="{FF2B5EF4-FFF2-40B4-BE49-F238E27FC236}">
                <a16:creationId xmlns:a16="http://schemas.microsoft.com/office/drawing/2014/main" id="{6F8B4E0A-0C3F-5F86-B1D0-050A412CAAD7}"/>
              </a:ext>
            </a:extLst>
          </p:cNvPr>
          <p:cNvSpPr/>
          <p:nvPr/>
        </p:nvSpPr>
        <p:spPr>
          <a:xfrm>
            <a:off x="0" y="3205231"/>
            <a:ext cx="1186774" cy="201902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Tools and Techniques</a:t>
            </a:r>
          </a:p>
        </p:txBody>
      </p:sp>
      <p:sp>
        <p:nvSpPr>
          <p:cNvPr id="13" name="Rectangle 12">
            <a:extLst>
              <a:ext uri="{FF2B5EF4-FFF2-40B4-BE49-F238E27FC236}">
                <a16:creationId xmlns:a16="http://schemas.microsoft.com/office/drawing/2014/main" id="{C811E707-595F-B859-3410-EF4DA2EB0444}"/>
              </a:ext>
            </a:extLst>
          </p:cNvPr>
          <p:cNvSpPr/>
          <p:nvPr/>
        </p:nvSpPr>
        <p:spPr>
          <a:xfrm>
            <a:off x="0" y="5224258"/>
            <a:ext cx="1186774" cy="138082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Super Tools</a:t>
            </a:r>
          </a:p>
        </p:txBody>
      </p:sp>
      <p:cxnSp>
        <p:nvCxnSpPr>
          <p:cNvPr id="15" name="Straight Connector 14">
            <a:extLst>
              <a:ext uri="{FF2B5EF4-FFF2-40B4-BE49-F238E27FC236}">
                <a16:creationId xmlns:a16="http://schemas.microsoft.com/office/drawing/2014/main" id="{FA7BBE77-E0B5-1860-976C-02D8ABF974A9}"/>
              </a:ext>
            </a:extLst>
          </p:cNvPr>
          <p:cNvCxnSpPr/>
          <p:nvPr/>
        </p:nvCxnSpPr>
        <p:spPr>
          <a:xfrm>
            <a:off x="1186774" y="3214958"/>
            <a:ext cx="1082688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A6ED15-8F86-2C88-CF93-44F039F85617}"/>
              </a:ext>
            </a:extLst>
          </p:cNvPr>
          <p:cNvCxnSpPr/>
          <p:nvPr/>
        </p:nvCxnSpPr>
        <p:spPr>
          <a:xfrm>
            <a:off x="1186774" y="5224258"/>
            <a:ext cx="1082688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48872ADB-D505-D582-5F7D-29676EC8596C}"/>
              </a:ext>
            </a:extLst>
          </p:cNvPr>
          <p:cNvGrpSpPr/>
          <p:nvPr/>
        </p:nvGrpSpPr>
        <p:grpSpPr>
          <a:xfrm>
            <a:off x="8528514" y="902526"/>
            <a:ext cx="2414839" cy="3415673"/>
            <a:chOff x="6809414" y="962205"/>
            <a:chExt cx="2414839" cy="3415673"/>
          </a:xfrm>
        </p:grpSpPr>
        <p:grpSp>
          <p:nvGrpSpPr>
            <p:cNvPr id="25" name="Group 24">
              <a:extLst>
                <a:ext uri="{FF2B5EF4-FFF2-40B4-BE49-F238E27FC236}">
                  <a16:creationId xmlns:a16="http://schemas.microsoft.com/office/drawing/2014/main" id="{03A12FD9-D682-E551-24BB-FAB92ECB4FBD}"/>
                </a:ext>
              </a:extLst>
            </p:cNvPr>
            <p:cNvGrpSpPr/>
            <p:nvPr/>
          </p:nvGrpSpPr>
          <p:grpSpPr>
            <a:xfrm>
              <a:off x="7311578" y="962205"/>
              <a:ext cx="1410510" cy="1410510"/>
              <a:chOff x="1051871" y="1153269"/>
              <a:chExt cx="1410510" cy="1410510"/>
            </a:xfrm>
          </p:grpSpPr>
          <p:sp>
            <p:nvSpPr>
              <p:cNvPr id="26" name="Oval 25">
                <a:extLst>
                  <a:ext uri="{FF2B5EF4-FFF2-40B4-BE49-F238E27FC236}">
                    <a16:creationId xmlns:a16="http://schemas.microsoft.com/office/drawing/2014/main" id="{D5D1A831-7634-F3F5-AB4C-1B2C91BC1B6C}"/>
                  </a:ext>
                </a:extLst>
              </p:cNvPr>
              <p:cNvSpPr/>
              <p:nvPr/>
            </p:nvSpPr>
            <p:spPr>
              <a:xfrm>
                <a:off x="1051871" y="1153269"/>
                <a:ext cx="1410510" cy="1410510"/>
              </a:xfrm>
              <a:prstGeom prst="ellipse">
                <a:avLst/>
              </a:prstGeom>
              <a:noFill/>
              <a:ln w="76200">
                <a:solidFill>
                  <a:srgbClr val="FFD1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Picture 26">
                <a:extLst>
                  <a:ext uri="{FF2B5EF4-FFF2-40B4-BE49-F238E27FC236}">
                    <a16:creationId xmlns:a16="http://schemas.microsoft.com/office/drawing/2014/main" id="{35CE9CF0-ED69-6DEC-D499-6DB4DE077EA2}"/>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296005" y="1397403"/>
                <a:ext cx="922243" cy="922243"/>
              </a:xfrm>
              <a:prstGeom prst="rect">
                <a:avLst/>
              </a:prstGeom>
            </p:spPr>
          </p:pic>
        </p:grpSp>
        <p:sp>
          <p:nvSpPr>
            <p:cNvPr id="28" name="TextBox 27">
              <a:extLst>
                <a:ext uri="{FF2B5EF4-FFF2-40B4-BE49-F238E27FC236}">
                  <a16:creationId xmlns:a16="http://schemas.microsoft.com/office/drawing/2014/main" id="{BD837ED8-3507-FB7E-208D-9DECF3629429}"/>
                </a:ext>
              </a:extLst>
            </p:cNvPr>
            <p:cNvSpPr txBox="1"/>
            <p:nvPr/>
          </p:nvSpPr>
          <p:spPr>
            <a:xfrm>
              <a:off x="7257651" y="2511209"/>
              <a:ext cx="1518364" cy="707886"/>
            </a:xfrm>
            <a:prstGeom prst="rect">
              <a:avLst/>
            </a:prstGeom>
            <a:noFill/>
          </p:spPr>
          <p:txBody>
            <a:bodyPr wrap="none" rtlCol="0" anchor="ctr">
              <a:spAutoFit/>
            </a:bodyPr>
            <a:lstStyle/>
            <a:p>
              <a:pPr algn="ctr"/>
              <a:r>
                <a:rPr lang="en-IN" sz="2000" b="1" dirty="0"/>
                <a:t>Risk </a:t>
              </a:r>
            </a:p>
            <a:p>
              <a:pPr algn="ctr"/>
              <a:r>
                <a:rPr lang="en-IN" sz="2000" b="1" dirty="0"/>
                <a:t>Management</a:t>
              </a:r>
            </a:p>
          </p:txBody>
        </p:sp>
        <p:sp>
          <p:nvSpPr>
            <p:cNvPr id="29" name="TextBox 28">
              <a:extLst>
                <a:ext uri="{FF2B5EF4-FFF2-40B4-BE49-F238E27FC236}">
                  <a16:creationId xmlns:a16="http://schemas.microsoft.com/office/drawing/2014/main" id="{DC2DB178-D420-2F54-AE71-14567211E0C2}"/>
                </a:ext>
              </a:extLst>
            </p:cNvPr>
            <p:cNvSpPr txBox="1"/>
            <p:nvPr/>
          </p:nvSpPr>
          <p:spPr>
            <a:xfrm>
              <a:off x="6809414" y="3423771"/>
              <a:ext cx="2414839" cy="954107"/>
            </a:xfrm>
            <a:prstGeom prst="rect">
              <a:avLst/>
            </a:prstGeom>
            <a:noFill/>
          </p:spPr>
          <p:txBody>
            <a:bodyPr wrap="square" rtlCol="0" anchor="ctr">
              <a:spAutoFit/>
            </a:bodyPr>
            <a:lstStyle/>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Risk management plans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Risk registers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Probability/impact matrices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Risk rankings</a:t>
              </a:r>
              <a:endParaRPr lang="en-IN" sz="1400" dirty="0">
                <a:latin typeface="Roboto Condensed Light" panose="02000000000000000000" pitchFamily="2" charset="0"/>
                <a:ea typeface="Roboto Condensed Light" panose="02000000000000000000" pitchFamily="2" charset="0"/>
              </a:endParaRPr>
            </a:p>
          </p:txBody>
        </p:sp>
      </p:grpSp>
      <p:grpSp>
        <p:nvGrpSpPr>
          <p:cNvPr id="22" name="Group 21">
            <a:extLst>
              <a:ext uri="{FF2B5EF4-FFF2-40B4-BE49-F238E27FC236}">
                <a16:creationId xmlns:a16="http://schemas.microsoft.com/office/drawing/2014/main" id="{432F7AD8-B978-8982-A564-3B34EE46861B}"/>
              </a:ext>
            </a:extLst>
          </p:cNvPr>
          <p:cNvGrpSpPr/>
          <p:nvPr/>
        </p:nvGrpSpPr>
        <p:grpSpPr>
          <a:xfrm>
            <a:off x="4772913" y="902526"/>
            <a:ext cx="3359411" cy="5012143"/>
            <a:chOff x="4182443" y="962205"/>
            <a:chExt cx="3359411" cy="5012143"/>
          </a:xfrm>
        </p:grpSpPr>
        <p:grpSp>
          <p:nvGrpSpPr>
            <p:cNvPr id="17" name="Group 16">
              <a:extLst>
                <a:ext uri="{FF2B5EF4-FFF2-40B4-BE49-F238E27FC236}">
                  <a16:creationId xmlns:a16="http://schemas.microsoft.com/office/drawing/2014/main" id="{A2C0F26F-F6BA-76D7-AC90-64A6EE910444}"/>
                </a:ext>
              </a:extLst>
            </p:cNvPr>
            <p:cNvGrpSpPr/>
            <p:nvPr/>
          </p:nvGrpSpPr>
          <p:grpSpPr>
            <a:xfrm>
              <a:off x="4972067" y="962205"/>
              <a:ext cx="1410510" cy="1410510"/>
              <a:chOff x="1447997" y="1153269"/>
              <a:chExt cx="1410510" cy="1410510"/>
            </a:xfrm>
          </p:grpSpPr>
          <p:sp>
            <p:nvSpPr>
              <p:cNvPr id="18" name="Oval 17">
                <a:extLst>
                  <a:ext uri="{FF2B5EF4-FFF2-40B4-BE49-F238E27FC236}">
                    <a16:creationId xmlns:a16="http://schemas.microsoft.com/office/drawing/2014/main" id="{EBA5DA85-481A-CDFB-011E-BF9DA2960323}"/>
                  </a:ext>
                </a:extLst>
              </p:cNvPr>
              <p:cNvSpPr/>
              <p:nvPr/>
            </p:nvSpPr>
            <p:spPr>
              <a:xfrm>
                <a:off x="1447997" y="1153269"/>
                <a:ext cx="1410510" cy="1410510"/>
              </a:xfrm>
              <a:prstGeom prst="ellipse">
                <a:avLst/>
              </a:prstGeom>
              <a:noFill/>
              <a:ln w="76200">
                <a:solidFill>
                  <a:srgbClr val="6FFD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A249580D-7C66-2077-EA58-096C7709A3D5}"/>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692131" y="1397403"/>
                <a:ext cx="922243" cy="922243"/>
              </a:xfrm>
              <a:prstGeom prst="rect">
                <a:avLst/>
              </a:prstGeom>
            </p:spPr>
          </p:pic>
        </p:grpSp>
        <p:sp>
          <p:nvSpPr>
            <p:cNvPr id="20" name="TextBox 19">
              <a:extLst>
                <a:ext uri="{FF2B5EF4-FFF2-40B4-BE49-F238E27FC236}">
                  <a16:creationId xmlns:a16="http://schemas.microsoft.com/office/drawing/2014/main" id="{5FB38F6F-771F-23B3-792C-78FB3A67F619}"/>
                </a:ext>
              </a:extLst>
            </p:cNvPr>
            <p:cNvSpPr txBox="1"/>
            <p:nvPr/>
          </p:nvSpPr>
          <p:spPr>
            <a:xfrm>
              <a:off x="4692116" y="2511209"/>
              <a:ext cx="1970411" cy="707886"/>
            </a:xfrm>
            <a:prstGeom prst="rect">
              <a:avLst/>
            </a:prstGeom>
            <a:noFill/>
          </p:spPr>
          <p:txBody>
            <a:bodyPr wrap="none" rtlCol="0" anchor="ctr">
              <a:spAutoFit/>
            </a:bodyPr>
            <a:lstStyle/>
            <a:p>
              <a:pPr algn="ctr"/>
              <a:r>
                <a:rPr lang="en-IN" sz="2000" b="1" dirty="0"/>
                <a:t>Communications </a:t>
              </a:r>
            </a:p>
            <a:p>
              <a:pPr algn="ctr"/>
              <a:r>
                <a:rPr lang="en-IN" sz="2000" b="1" dirty="0"/>
                <a:t>Management</a:t>
              </a:r>
            </a:p>
          </p:txBody>
        </p:sp>
        <p:sp>
          <p:nvSpPr>
            <p:cNvPr id="21" name="TextBox 20">
              <a:extLst>
                <a:ext uri="{FF2B5EF4-FFF2-40B4-BE49-F238E27FC236}">
                  <a16:creationId xmlns:a16="http://schemas.microsoft.com/office/drawing/2014/main" id="{59F424B4-FC01-944D-8969-DF1C1A80EC96}"/>
                </a:ext>
              </a:extLst>
            </p:cNvPr>
            <p:cNvSpPr txBox="1"/>
            <p:nvPr/>
          </p:nvSpPr>
          <p:spPr>
            <a:xfrm>
              <a:off x="4182443" y="3537568"/>
              <a:ext cx="3359411" cy="954107"/>
            </a:xfrm>
            <a:prstGeom prst="rect">
              <a:avLst/>
            </a:prstGeom>
            <a:noFill/>
          </p:spPr>
          <p:txBody>
            <a:bodyPr wrap="square" rtlCol="0" anchor="ctr">
              <a:spAutoFit/>
            </a:bodyPr>
            <a:lstStyle/>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Conflict management</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Communications media selection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Roboto Condensed Light" panose="02000000000000000000" pitchFamily="2" charset="0"/>
                  <a:ea typeface="Roboto Condensed Light" panose="02000000000000000000" pitchFamily="2" charset="0"/>
                </a:rPr>
                <a:t>Status reports / Virtual communications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Templates/ Project websites</a:t>
              </a:r>
              <a:endParaRPr lang="en-IN" sz="1400" dirty="0">
                <a:latin typeface="Roboto Condensed Light" panose="02000000000000000000" pitchFamily="2" charset="0"/>
                <a:ea typeface="Roboto Condensed Light" panose="02000000000000000000" pitchFamily="2" charset="0"/>
              </a:endParaRPr>
            </a:p>
          </p:txBody>
        </p:sp>
        <p:sp>
          <p:nvSpPr>
            <p:cNvPr id="3" name="TextBox 2">
              <a:extLst>
                <a:ext uri="{FF2B5EF4-FFF2-40B4-BE49-F238E27FC236}">
                  <a16:creationId xmlns:a16="http://schemas.microsoft.com/office/drawing/2014/main" id="{85210E9F-5D57-E016-AF06-CE46F7CBF41B}"/>
                </a:ext>
              </a:extLst>
            </p:cNvPr>
            <p:cNvSpPr txBox="1"/>
            <p:nvPr/>
          </p:nvSpPr>
          <p:spPr>
            <a:xfrm>
              <a:off x="4182443" y="5451128"/>
              <a:ext cx="2431913" cy="523220"/>
            </a:xfrm>
            <a:prstGeom prst="rect">
              <a:avLst/>
            </a:prstGeom>
            <a:noFill/>
          </p:spPr>
          <p:txBody>
            <a:bodyPr wrap="square">
              <a:spAutoFit/>
            </a:bodyPr>
            <a:lstStyle/>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Kick-off meetings</a:t>
              </a:r>
            </a:p>
            <a:p>
              <a:pPr marL="285750" indent="-285750">
                <a:buFont typeface="Arial" panose="020B0604020202020204" pitchFamily="34" charset="0"/>
                <a:buChar char="•"/>
              </a:pPr>
              <a:r>
                <a:rPr lang="en-IN" sz="1400" dirty="0">
                  <a:latin typeface="Roboto Condensed Light" panose="02000000000000000000" pitchFamily="2" charset="0"/>
                  <a:ea typeface="Roboto Condensed Light" panose="02000000000000000000" pitchFamily="2" charset="0"/>
                </a:rPr>
                <a:t>Progress reports</a:t>
              </a:r>
            </a:p>
          </p:txBody>
        </p:sp>
      </p:grpSp>
    </p:spTree>
    <p:extLst>
      <p:ext uri="{BB962C8B-B14F-4D97-AF65-F5344CB8AC3E}">
        <p14:creationId xmlns:p14="http://schemas.microsoft.com/office/powerpoint/2010/main" val="221896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D41B-66D2-A157-2805-14072EC569CA}"/>
              </a:ext>
            </a:extLst>
          </p:cNvPr>
          <p:cNvSpPr>
            <a:spLocks noGrp="1"/>
          </p:cNvSpPr>
          <p:nvPr>
            <p:ph type="title"/>
          </p:nvPr>
        </p:nvSpPr>
        <p:spPr/>
        <p:txBody>
          <a:bodyPr/>
          <a:lstStyle/>
          <a:p>
            <a:r>
              <a:rPr lang="en-IN" dirty="0"/>
              <a:t>Project Management Tools and Techniques</a:t>
            </a:r>
          </a:p>
        </p:txBody>
      </p:sp>
      <p:sp>
        <p:nvSpPr>
          <p:cNvPr id="11" name="Rectangle 10">
            <a:extLst>
              <a:ext uri="{FF2B5EF4-FFF2-40B4-BE49-F238E27FC236}">
                <a16:creationId xmlns:a16="http://schemas.microsoft.com/office/drawing/2014/main" id="{DA0B4860-0C96-8AAA-5527-EBE48ECA2EA3}"/>
              </a:ext>
            </a:extLst>
          </p:cNvPr>
          <p:cNvSpPr/>
          <p:nvPr/>
        </p:nvSpPr>
        <p:spPr>
          <a:xfrm>
            <a:off x="0" y="711201"/>
            <a:ext cx="1186774" cy="24940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Knowledge Area</a:t>
            </a:r>
          </a:p>
        </p:txBody>
      </p:sp>
      <p:sp>
        <p:nvSpPr>
          <p:cNvPr id="12" name="Rectangle 11">
            <a:extLst>
              <a:ext uri="{FF2B5EF4-FFF2-40B4-BE49-F238E27FC236}">
                <a16:creationId xmlns:a16="http://schemas.microsoft.com/office/drawing/2014/main" id="{6F8B4E0A-0C3F-5F86-B1D0-050A412CAAD7}"/>
              </a:ext>
            </a:extLst>
          </p:cNvPr>
          <p:cNvSpPr/>
          <p:nvPr/>
        </p:nvSpPr>
        <p:spPr>
          <a:xfrm>
            <a:off x="0" y="3205231"/>
            <a:ext cx="1186774" cy="201902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Tools and Techniques</a:t>
            </a:r>
          </a:p>
        </p:txBody>
      </p:sp>
      <p:sp>
        <p:nvSpPr>
          <p:cNvPr id="13" name="Rectangle 12">
            <a:extLst>
              <a:ext uri="{FF2B5EF4-FFF2-40B4-BE49-F238E27FC236}">
                <a16:creationId xmlns:a16="http://schemas.microsoft.com/office/drawing/2014/main" id="{C811E707-595F-B859-3410-EF4DA2EB0444}"/>
              </a:ext>
            </a:extLst>
          </p:cNvPr>
          <p:cNvSpPr/>
          <p:nvPr/>
        </p:nvSpPr>
        <p:spPr>
          <a:xfrm>
            <a:off x="0" y="5224258"/>
            <a:ext cx="1186774" cy="138082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Super Tools</a:t>
            </a:r>
          </a:p>
        </p:txBody>
      </p:sp>
      <p:cxnSp>
        <p:nvCxnSpPr>
          <p:cNvPr id="15" name="Straight Connector 14">
            <a:extLst>
              <a:ext uri="{FF2B5EF4-FFF2-40B4-BE49-F238E27FC236}">
                <a16:creationId xmlns:a16="http://schemas.microsoft.com/office/drawing/2014/main" id="{FA7BBE77-E0B5-1860-976C-02D8ABF974A9}"/>
              </a:ext>
            </a:extLst>
          </p:cNvPr>
          <p:cNvCxnSpPr/>
          <p:nvPr/>
        </p:nvCxnSpPr>
        <p:spPr>
          <a:xfrm>
            <a:off x="1186774" y="3214958"/>
            <a:ext cx="1082688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A6ED15-8F86-2C88-CF93-44F039F85617}"/>
              </a:ext>
            </a:extLst>
          </p:cNvPr>
          <p:cNvCxnSpPr/>
          <p:nvPr/>
        </p:nvCxnSpPr>
        <p:spPr>
          <a:xfrm>
            <a:off x="1186774" y="5224258"/>
            <a:ext cx="1082688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7E88698F-1CE9-8573-10CA-4DDF08217D2C}"/>
              </a:ext>
            </a:extLst>
          </p:cNvPr>
          <p:cNvGrpSpPr/>
          <p:nvPr/>
        </p:nvGrpSpPr>
        <p:grpSpPr>
          <a:xfrm>
            <a:off x="1430908" y="934308"/>
            <a:ext cx="2982267" cy="3652558"/>
            <a:chOff x="1677282" y="945993"/>
            <a:chExt cx="2982267" cy="3652558"/>
          </a:xfrm>
        </p:grpSpPr>
        <p:grpSp>
          <p:nvGrpSpPr>
            <p:cNvPr id="31" name="Group 30">
              <a:extLst>
                <a:ext uri="{FF2B5EF4-FFF2-40B4-BE49-F238E27FC236}">
                  <a16:creationId xmlns:a16="http://schemas.microsoft.com/office/drawing/2014/main" id="{CE21F16B-850F-DA38-7D8A-D431CB244BFF}"/>
                </a:ext>
              </a:extLst>
            </p:cNvPr>
            <p:cNvGrpSpPr/>
            <p:nvPr/>
          </p:nvGrpSpPr>
          <p:grpSpPr>
            <a:xfrm>
              <a:off x="2463160" y="945993"/>
              <a:ext cx="1410510" cy="1410510"/>
              <a:chOff x="1707877" y="1164954"/>
              <a:chExt cx="1410510" cy="1410510"/>
            </a:xfrm>
          </p:grpSpPr>
          <p:sp>
            <p:nvSpPr>
              <p:cNvPr id="32" name="Oval 31">
                <a:extLst>
                  <a:ext uri="{FF2B5EF4-FFF2-40B4-BE49-F238E27FC236}">
                    <a16:creationId xmlns:a16="http://schemas.microsoft.com/office/drawing/2014/main" id="{503F56C8-7360-60DB-736C-2F952E38DBDC}"/>
                  </a:ext>
                </a:extLst>
              </p:cNvPr>
              <p:cNvSpPr/>
              <p:nvPr/>
            </p:nvSpPr>
            <p:spPr>
              <a:xfrm>
                <a:off x="1707877" y="1164954"/>
                <a:ext cx="1410510" cy="1410510"/>
              </a:xfrm>
              <a:prstGeom prst="ellipse">
                <a:avLst/>
              </a:prstGeom>
              <a:noFill/>
              <a:ln w="76200">
                <a:solidFill>
                  <a:srgbClr val="ED1A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3" name="Picture 32">
                <a:extLst>
                  <a:ext uri="{FF2B5EF4-FFF2-40B4-BE49-F238E27FC236}">
                    <a16:creationId xmlns:a16="http://schemas.microsoft.com/office/drawing/2014/main" id="{2EE2CFF3-8310-27F6-2702-3228A28EDE5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952011" y="1409088"/>
                <a:ext cx="922243" cy="922243"/>
              </a:xfrm>
              <a:prstGeom prst="rect">
                <a:avLst/>
              </a:prstGeom>
            </p:spPr>
          </p:pic>
        </p:grpSp>
        <p:sp>
          <p:nvSpPr>
            <p:cNvPr id="34" name="TextBox 33">
              <a:extLst>
                <a:ext uri="{FF2B5EF4-FFF2-40B4-BE49-F238E27FC236}">
                  <a16:creationId xmlns:a16="http://schemas.microsoft.com/office/drawing/2014/main" id="{A6090ABE-D01E-4BC9-824F-16B9D245B31A}"/>
                </a:ext>
              </a:extLst>
            </p:cNvPr>
            <p:cNvSpPr txBox="1"/>
            <p:nvPr/>
          </p:nvSpPr>
          <p:spPr>
            <a:xfrm>
              <a:off x="2380379" y="2469943"/>
              <a:ext cx="1576073" cy="707886"/>
            </a:xfrm>
            <a:prstGeom prst="rect">
              <a:avLst/>
            </a:prstGeom>
            <a:noFill/>
          </p:spPr>
          <p:txBody>
            <a:bodyPr wrap="none" rtlCol="0" anchor="ctr">
              <a:spAutoFit/>
            </a:bodyPr>
            <a:lstStyle/>
            <a:p>
              <a:pPr algn="ctr"/>
              <a:r>
                <a:rPr lang="en-IN" sz="2000" b="1" dirty="0"/>
                <a:t>Procurement </a:t>
              </a:r>
            </a:p>
            <a:p>
              <a:pPr algn="ctr"/>
              <a:r>
                <a:rPr lang="en-IN" sz="2000" b="1" dirty="0"/>
                <a:t>Management</a:t>
              </a:r>
            </a:p>
          </p:txBody>
        </p:sp>
        <p:sp>
          <p:nvSpPr>
            <p:cNvPr id="35" name="TextBox 34">
              <a:extLst>
                <a:ext uri="{FF2B5EF4-FFF2-40B4-BE49-F238E27FC236}">
                  <a16:creationId xmlns:a16="http://schemas.microsoft.com/office/drawing/2014/main" id="{BA97563F-6E0B-71D9-06FB-DA6CB0618D34}"/>
                </a:ext>
              </a:extLst>
            </p:cNvPr>
            <p:cNvSpPr txBox="1"/>
            <p:nvPr/>
          </p:nvSpPr>
          <p:spPr>
            <a:xfrm>
              <a:off x="1677282" y="3429000"/>
              <a:ext cx="2982267" cy="1169551"/>
            </a:xfrm>
            <a:prstGeom prst="rect">
              <a:avLst/>
            </a:prstGeom>
            <a:noFill/>
          </p:spPr>
          <p:txBody>
            <a:bodyPr wrap="square" rtlCol="0" anchor="ctr">
              <a:spAutoFit/>
            </a:bodyPr>
            <a:lstStyle/>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Make-or-buy analyses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Contracts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Requests for proposals or quotes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Source selections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Supplier evaluation matrices</a:t>
              </a:r>
            </a:p>
          </p:txBody>
        </p:sp>
      </p:grpSp>
      <p:grpSp>
        <p:nvGrpSpPr>
          <p:cNvPr id="36" name="Group 35">
            <a:extLst>
              <a:ext uri="{FF2B5EF4-FFF2-40B4-BE49-F238E27FC236}">
                <a16:creationId xmlns:a16="http://schemas.microsoft.com/office/drawing/2014/main" id="{E388B4ED-7451-E142-FDEA-C42ED47734C4}"/>
              </a:ext>
            </a:extLst>
          </p:cNvPr>
          <p:cNvGrpSpPr/>
          <p:nvPr/>
        </p:nvGrpSpPr>
        <p:grpSpPr>
          <a:xfrm>
            <a:off x="4535240" y="898065"/>
            <a:ext cx="3121519" cy="5259678"/>
            <a:chOff x="4286726" y="928486"/>
            <a:chExt cx="3121519" cy="5259678"/>
          </a:xfrm>
        </p:grpSpPr>
        <p:grpSp>
          <p:nvGrpSpPr>
            <p:cNvPr id="9" name="Group 8">
              <a:extLst>
                <a:ext uri="{FF2B5EF4-FFF2-40B4-BE49-F238E27FC236}">
                  <a16:creationId xmlns:a16="http://schemas.microsoft.com/office/drawing/2014/main" id="{D3D805AC-E5E3-EFA3-8BFC-7930F5F582C1}"/>
                </a:ext>
              </a:extLst>
            </p:cNvPr>
            <p:cNvGrpSpPr/>
            <p:nvPr/>
          </p:nvGrpSpPr>
          <p:grpSpPr>
            <a:xfrm>
              <a:off x="4840593" y="928486"/>
              <a:ext cx="1410510" cy="1410510"/>
              <a:chOff x="1051871" y="1153269"/>
              <a:chExt cx="1410510" cy="1410510"/>
            </a:xfrm>
          </p:grpSpPr>
          <p:sp>
            <p:nvSpPr>
              <p:cNvPr id="10" name="Oval 9">
                <a:extLst>
                  <a:ext uri="{FF2B5EF4-FFF2-40B4-BE49-F238E27FC236}">
                    <a16:creationId xmlns:a16="http://schemas.microsoft.com/office/drawing/2014/main" id="{CD470D56-004F-2D22-8B76-F3A4FDEF18AC}"/>
                  </a:ext>
                </a:extLst>
              </p:cNvPr>
              <p:cNvSpPr/>
              <p:nvPr/>
            </p:nvSpPr>
            <p:spPr>
              <a:xfrm>
                <a:off x="1051871" y="1153269"/>
                <a:ext cx="1410510" cy="1410510"/>
              </a:xfrm>
              <a:prstGeom prst="ellipse">
                <a:avLst/>
              </a:prstGeom>
              <a:noFill/>
              <a:ln w="76200">
                <a:solidFill>
                  <a:srgbClr val="1AA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6A361DBD-250D-9ABE-5F1B-D9501703D99D}"/>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296005" y="1397403"/>
                <a:ext cx="922243" cy="922243"/>
              </a:xfrm>
              <a:prstGeom prst="rect">
                <a:avLst/>
              </a:prstGeom>
            </p:spPr>
          </p:pic>
        </p:grpSp>
        <p:sp>
          <p:nvSpPr>
            <p:cNvPr id="22" name="TextBox 21">
              <a:extLst>
                <a:ext uri="{FF2B5EF4-FFF2-40B4-BE49-F238E27FC236}">
                  <a16:creationId xmlns:a16="http://schemas.microsoft.com/office/drawing/2014/main" id="{848ED75D-7B66-ED74-8F02-1792AEDBB90D}"/>
                </a:ext>
              </a:extLst>
            </p:cNvPr>
            <p:cNvSpPr txBox="1"/>
            <p:nvPr/>
          </p:nvSpPr>
          <p:spPr>
            <a:xfrm>
              <a:off x="4757812" y="2464121"/>
              <a:ext cx="1576073" cy="707886"/>
            </a:xfrm>
            <a:prstGeom prst="rect">
              <a:avLst/>
            </a:prstGeom>
            <a:noFill/>
          </p:spPr>
          <p:txBody>
            <a:bodyPr wrap="none" rtlCol="0" anchor="ctr">
              <a:spAutoFit/>
            </a:bodyPr>
            <a:lstStyle/>
            <a:p>
              <a:pPr algn="ctr"/>
              <a:r>
                <a:rPr lang="en-IN" sz="2000" b="1" dirty="0"/>
                <a:t>Integration </a:t>
              </a:r>
            </a:p>
            <a:p>
              <a:pPr algn="ctr"/>
              <a:r>
                <a:rPr lang="en-IN" sz="2000" b="1" dirty="0"/>
                <a:t>Management</a:t>
              </a:r>
            </a:p>
          </p:txBody>
        </p:sp>
        <p:sp>
          <p:nvSpPr>
            <p:cNvPr id="23" name="TextBox 22">
              <a:extLst>
                <a:ext uri="{FF2B5EF4-FFF2-40B4-BE49-F238E27FC236}">
                  <a16:creationId xmlns:a16="http://schemas.microsoft.com/office/drawing/2014/main" id="{55B148C9-DFD2-A45A-D57A-9DB799A0A4CE}"/>
                </a:ext>
              </a:extLst>
            </p:cNvPr>
            <p:cNvSpPr txBox="1"/>
            <p:nvPr/>
          </p:nvSpPr>
          <p:spPr>
            <a:xfrm>
              <a:off x="4286726" y="3459421"/>
              <a:ext cx="3121519" cy="1600438"/>
            </a:xfrm>
            <a:prstGeom prst="rect">
              <a:avLst/>
            </a:prstGeom>
            <a:noFill/>
          </p:spPr>
          <p:txBody>
            <a:bodyPr wrap="square" rtlCol="0" anchor="ctr">
              <a:spAutoFit/>
            </a:bodyPr>
            <a:lstStyle/>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Project selection methods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Project management methodologies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Stakeholder analyses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Work requests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Project charters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Change control boards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Project review meetings</a:t>
              </a:r>
            </a:p>
          </p:txBody>
        </p:sp>
        <p:sp>
          <p:nvSpPr>
            <p:cNvPr id="24" name="TextBox 23">
              <a:extLst>
                <a:ext uri="{FF2B5EF4-FFF2-40B4-BE49-F238E27FC236}">
                  <a16:creationId xmlns:a16="http://schemas.microsoft.com/office/drawing/2014/main" id="{76E2AA33-C48A-3664-955F-C37EE7BE53EE}"/>
                </a:ext>
              </a:extLst>
            </p:cNvPr>
            <p:cNvSpPr txBox="1"/>
            <p:nvPr/>
          </p:nvSpPr>
          <p:spPr>
            <a:xfrm>
              <a:off x="4286726" y="5449500"/>
              <a:ext cx="2672942" cy="738664"/>
            </a:xfrm>
            <a:prstGeom prst="rect">
              <a:avLst/>
            </a:prstGeom>
            <a:noFill/>
          </p:spPr>
          <p:txBody>
            <a:bodyPr wrap="square" rtlCol="0" anchor="ctr">
              <a:spAutoFit/>
            </a:bodyPr>
            <a:lstStyle/>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Project management software</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Change requests</a:t>
              </a:r>
            </a:p>
            <a:p>
              <a:pPr marL="285750" indent="-285750">
                <a:buFont typeface="Arial" panose="020B0604020202020204" pitchFamily="34" charset="0"/>
                <a:buChar char="•"/>
              </a:pPr>
              <a:r>
                <a:rPr lang="en-US" sz="1400" dirty="0">
                  <a:latin typeface="Roboto Condensed Light" panose="02000000000000000000" pitchFamily="2" charset="0"/>
                  <a:ea typeface="Roboto Condensed Light" panose="02000000000000000000" pitchFamily="2" charset="0"/>
                </a:rPr>
                <a:t>Lessons-learned reports</a:t>
              </a:r>
            </a:p>
          </p:txBody>
        </p:sp>
      </p:grpSp>
    </p:spTree>
    <p:extLst>
      <p:ext uri="{BB962C8B-B14F-4D97-AF65-F5344CB8AC3E}">
        <p14:creationId xmlns:p14="http://schemas.microsoft.com/office/powerpoint/2010/main" val="13283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99454-8FF7-F0A4-A005-4F90B92B6ED9}"/>
              </a:ext>
            </a:extLst>
          </p:cNvPr>
          <p:cNvSpPr>
            <a:spLocks noGrp="1"/>
          </p:cNvSpPr>
          <p:nvPr>
            <p:ph type="title"/>
          </p:nvPr>
        </p:nvSpPr>
        <p:spPr/>
        <p:txBody>
          <a:bodyPr/>
          <a:lstStyle/>
          <a:p>
            <a:r>
              <a:rPr lang="en-US" dirty="0"/>
              <a:t>Criteria to Measure a Project Success</a:t>
            </a:r>
            <a:endParaRPr lang="en-IN" dirty="0"/>
          </a:p>
        </p:txBody>
      </p:sp>
      <p:sp>
        <p:nvSpPr>
          <p:cNvPr id="3" name="Content Placeholder 2">
            <a:extLst>
              <a:ext uri="{FF2B5EF4-FFF2-40B4-BE49-F238E27FC236}">
                <a16:creationId xmlns:a16="http://schemas.microsoft.com/office/drawing/2014/main" id="{658AC703-2474-BF4D-A1B3-7CB119AD3E47}"/>
              </a:ext>
            </a:extLst>
          </p:cNvPr>
          <p:cNvSpPr>
            <a:spLocks noGrp="1"/>
          </p:cNvSpPr>
          <p:nvPr>
            <p:ph idx="1"/>
          </p:nvPr>
        </p:nvSpPr>
        <p:spPr/>
        <p:txBody>
          <a:bodyPr/>
          <a:lstStyle/>
          <a:p>
            <a:r>
              <a:rPr lang="en-US" dirty="0"/>
              <a:t>The project </a:t>
            </a:r>
            <a:r>
              <a:rPr lang="en-US" b="1" dirty="0"/>
              <a:t>met</a:t>
            </a:r>
            <a:r>
              <a:rPr lang="en-US" dirty="0"/>
              <a:t> </a:t>
            </a:r>
            <a:r>
              <a:rPr lang="en-US" b="1" dirty="0">
                <a:solidFill>
                  <a:schemeClr val="tx2"/>
                </a:solidFill>
              </a:rPr>
              <a:t>scope</a:t>
            </a:r>
            <a:r>
              <a:rPr lang="en-US" dirty="0"/>
              <a:t>, </a:t>
            </a:r>
            <a:r>
              <a:rPr lang="en-US" b="1" dirty="0">
                <a:solidFill>
                  <a:schemeClr val="tx2"/>
                </a:solidFill>
              </a:rPr>
              <a:t>time</a:t>
            </a:r>
            <a:r>
              <a:rPr lang="en-US" dirty="0"/>
              <a:t>, and </a:t>
            </a:r>
            <a:r>
              <a:rPr lang="en-US" b="1" dirty="0">
                <a:solidFill>
                  <a:schemeClr val="tx2"/>
                </a:solidFill>
              </a:rPr>
              <a:t>cost</a:t>
            </a:r>
            <a:r>
              <a:rPr lang="en-US" dirty="0"/>
              <a:t> goals.</a:t>
            </a:r>
          </a:p>
          <a:p>
            <a:r>
              <a:rPr lang="en-US" dirty="0"/>
              <a:t>The project </a:t>
            </a:r>
            <a:r>
              <a:rPr lang="en-US" b="1" dirty="0">
                <a:solidFill>
                  <a:schemeClr val="tx2"/>
                </a:solidFill>
              </a:rPr>
              <a:t>satisfied</a:t>
            </a:r>
            <a:r>
              <a:rPr lang="en-US" dirty="0">
                <a:solidFill>
                  <a:schemeClr val="tx2"/>
                </a:solidFill>
              </a:rPr>
              <a:t> </a:t>
            </a:r>
            <a:r>
              <a:rPr lang="en-US" b="1" dirty="0">
                <a:solidFill>
                  <a:schemeClr val="tx2"/>
                </a:solidFill>
              </a:rPr>
              <a:t>the customer</a:t>
            </a:r>
            <a:r>
              <a:rPr lang="en-US" dirty="0"/>
              <a:t>/sponsor.</a:t>
            </a:r>
          </a:p>
          <a:p>
            <a:r>
              <a:rPr lang="en-US" dirty="0"/>
              <a:t>The results of the project </a:t>
            </a:r>
            <a:r>
              <a:rPr lang="en-US" b="1" dirty="0"/>
              <a:t>met</a:t>
            </a:r>
            <a:r>
              <a:rPr lang="en-US" dirty="0"/>
              <a:t> its </a:t>
            </a:r>
            <a:r>
              <a:rPr lang="en-US" b="1" dirty="0">
                <a:solidFill>
                  <a:schemeClr val="tx2"/>
                </a:solidFill>
              </a:rPr>
              <a:t>main objective</a:t>
            </a:r>
            <a:r>
              <a:rPr lang="en-US" dirty="0"/>
              <a:t>, such as making or saving a certain amount of money, providing a good return on investment, or simply making the sponsors happy.</a:t>
            </a:r>
            <a:endParaRPr lang="en-IN" dirty="0"/>
          </a:p>
        </p:txBody>
      </p:sp>
      <p:grpSp>
        <p:nvGrpSpPr>
          <p:cNvPr id="98" name="Group 97">
            <a:extLst>
              <a:ext uri="{FF2B5EF4-FFF2-40B4-BE49-F238E27FC236}">
                <a16:creationId xmlns:a16="http://schemas.microsoft.com/office/drawing/2014/main" id="{3C3F46F5-90B9-CCD3-1DF4-0481EFCA837E}"/>
              </a:ext>
            </a:extLst>
          </p:cNvPr>
          <p:cNvGrpSpPr/>
          <p:nvPr/>
        </p:nvGrpSpPr>
        <p:grpSpPr>
          <a:xfrm>
            <a:off x="2175747" y="3329498"/>
            <a:ext cx="7794207" cy="1417086"/>
            <a:chOff x="2175747" y="3329498"/>
            <a:chExt cx="7794207" cy="1417086"/>
          </a:xfrm>
        </p:grpSpPr>
        <p:grpSp>
          <p:nvGrpSpPr>
            <p:cNvPr id="59" name="Group 58">
              <a:extLst>
                <a:ext uri="{FF2B5EF4-FFF2-40B4-BE49-F238E27FC236}">
                  <a16:creationId xmlns:a16="http://schemas.microsoft.com/office/drawing/2014/main" id="{115D1735-191C-9E3C-F103-02E9D853FAC2}"/>
                </a:ext>
              </a:extLst>
            </p:cNvPr>
            <p:cNvGrpSpPr/>
            <p:nvPr/>
          </p:nvGrpSpPr>
          <p:grpSpPr>
            <a:xfrm>
              <a:off x="8270754" y="3331645"/>
              <a:ext cx="1699200" cy="1412240"/>
              <a:chOff x="8293903" y="2952330"/>
              <a:chExt cx="1699200" cy="1412240"/>
            </a:xfrm>
          </p:grpSpPr>
          <p:sp>
            <p:nvSpPr>
              <p:cNvPr id="43" name="Rectangle: Rounded Corners 42">
                <a:extLst>
                  <a:ext uri="{FF2B5EF4-FFF2-40B4-BE49-F238E27FC236}">
                    <a16:creationId xmlns:a16="http://schemas.microsoft.com/office/drawing/2014/main" id="{80A6073B-DBDF-0DA1-59CF-BC16F7436FC3}"/>
                  </a:ext>
                </a:extLst>
              </p:cNvPr>
              <p:cNvSpPr/>
              <p:nvPr/>
            </p:nvSpPr>
            <p:spPr>
              <a:xfrm>
                <a:off x="8293903" y="2952330"/>
                <a:ext cx="1699200" cy="1412240"/>
              </a:xfrm>
              <a:prstGeom prst="roundRect">
                <a:avLst>
                  <a:gd name="adj" fmla="val 8094"/>
                </a:avLst>
              </a:prstGeom>
              <a:solidFill>
                <a:srgbClr val="9C2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4" name="Oval 43">
                <a:extLst>
                  <a:ext uri="{FF2B5EF4-FFF2-40B4-BE49-F238E27FC236}">
                    <a16:creationId xmlns:a16="http://schemas.microsoft.com/office/drawing/2014/main" id="{63EFB0A1-11EB-F089-5C96-66CE156435F6}"/>
                  </a:ext>
                </a:extLst>
              </p:cNvPr>
              <p:cNvSpPr/>
              <p:nvPr/>
            </p:nvSpPr>
            <p:spPr>
              <a:xfrm>
                <a:off x="9134999" y="3106877"/>
                <a:ext cx="117348" cy="117348"/>
              </a:xfrm>
              <a:prstGeom prst="ellipse">
                <a:avLst/>
              </a:prstGeom>
              <a:solidFill>
                <a:srgbClr val="DECEE9"/>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45" name="Straight Connector 44">
                <a:extLst>
                  <a:ext uri="{FF2B5EF4-FFF2-40B4-BE49-F238E27FC236}">
                    <a16:creationId xmlns:a16="http://schemas.microsoft.com/office/drawing/2014/main" id="{034339C2-E5D8-6128-3D43-43DC533D9AD4}"/>
                  </a:ext>
                </a:extLst>
              </p:cNvPr>
              <p:cNvCxnSpPr>
                <a:cxnSpLocks/>
              </p:cNvCxnSpPr>
              <p:nvPr/>
            </p:nvCxnSpPr>
            <p:spPr>
              <a:xfrm>
                <a:off x="9193673" y="3224225"/>
                <a:ext cx="0" cy="335280"/>
              </a:xfrm>
              <a:prstGeom prst="line">
                <a:avLst/>
              </a:prstGeom>
              <a:ln w="9525">
                <a:solidFill>
                  <a:srgbClr val="DECEE9"/>
                </a:solidFill>
                <a:prstDash val="sys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D9D33BA-26BF-45E8-3BA8-793562CA90A3}"/>
                  </a:ext>
                </a:extLst>
              </p:cNvPr>
              <p:cNvSpPr txBox="1"/>
              <p:nvPr/>
            </p:nvSpPr>
            <p:spPr>
              <a:xfrm>
                <a:off x="8487553" y="3559505"/>
                <a:ext cx="1412240" cy="461665"/>
              </a:xfrm>
              <a:prstGeom prst="rect">
                <a:avLst/>
              </a:prstGeom>
              <a:noFill/>
              <a:ln>
                <a:noFill/>
              </a:ln>
            </p:spPr>
            <p:txBody>
              <a:bodyPr wrap="square" rtlCol="0">
                <a:spAutoFit/>
              </a:bodyPr>
              <a:lstStyle/>
              <a:p>
                <a:pPr algn="ctr"/>
                <a:r>
                  <a:rPr lang="en-IN" sz="1200" b="1" dirty="0">
                    <a:solidFill>
                      <a:schemeClr val="bg1"/>
                    </a:solidFill>
                  </a:rPr>
                  <a:t>Realistic Expectations:</a:t>
                </a:r>
              </a:p>
            </p:txBody>
          </p:sp>
          <p:sp>
            <p:nvSpPr>
              <p:cNvPr id="47" name="TextBox 46">
                <a:extLst>
                  <a:ext uri="{FF2B5EF4-FFF2-40B4-BE49-F238E27FC236}">
                    <a16:creationId xmlns:a16="http://schemas.microsoft.com/office/drawing/2014/main" id="{7988801F-C93A-14A1-1CEB-10598D8AD87E}"/>
                  </a:ext>
                </a:extLst>
              </p:cNvPr>
              <p:cNvSpPr txBox="1"/>
              <p:nvPr/>
            </p:nvSpPr>
            <p:spPr>
              <a:xfrm>
                <a:off x="8917956" y="3975930"/>
                <a:ext cx="551434" cy="276999"/>
              </a:xfrm>
              <a:prstGeom prst="rect">
                <a:avLst/>
              </a:prstGeom>
              <a:noFill/>
              <a:ln>
                <a:noFill/>
              </a:ln>
            </p:spPr>
            <p:txBody>
              <a:bodyPr wrap="square" rtlCol="0">
                <a:spAutoFit/>
              </a:bodyPr>
              <a:lstStyle/>
              <a:p>
                <a:pPr algn="ctr"/>
                <a:r>
                  <a:rPr lang="en-IN" sz="1200" dirty="0">
                    <a:solidFill>
                      <a:schemeClr val="bg1"/>
                    </a:solidFill>
                  </a:rPr>
                  <a:t>8.2%</a:t>
                </a:r>
              </a:p>
            </p:txBody>
          </p:sp>
        </p:grpSp>
        <p:grpSp>
          <p:nvGrpSpPr>
            <p:cNvPr id="58" name="Group 57">
              <a:extLst>
                <a:ext uri="{FF2B5EF4-FFF2-40B4-BE49-F238E27FC236}">
                  <a16:creationId xmlns:a16="http://schemas.microsoft.com/office/drawing/2014/main" id="{3C5A3FCC-2FA5-0B8D-8E6D-F86A5ABC40CC}"/>
                </a:ext>
              </a:extLst>
            </p:cNvPr>
            <p:cNvGrpSpPr/>
            <p:nvPr/>
          </p:nvGrpSpPr>
          <p:grpSpPr>
            <a:xfrm>
              <a:off x="6665006" y="3331645"/>
              <a:ext cx="1700398" cy="1412240"/>
              <a:chOff x="6688155" y="2952330"/>
              <a:chExt cx="1700398" cy="1412240"/>
            </a:xfrm>
          </p:grpSpPr>
          <p:sp>
            <p:nvSpPr>
              <p:cNvPr id="20" name="Rectangle: Rounded Corners 19">
                <a:extLst>
                  <a:ext uri="{FF2B5EF4-FFF2-40B4-BE49-F238E27FC236}">
                    <a16:creationId xmlns:a16="http://schemas.microsoft.com/office/drawing/2014/main" id="{30A4E2E4-0DB9-2633-6E3E-63701666741F}"/>
                  </a:ext>
                </a:extLst>
              </p:cNvPr>
              <p:cNvSpPr/>
              <p:nvPr/>
            </p:nvSpPr>
            <p:spPr>
              <a:xfrm>
                <a:off x="6688155" y="2952330"/>
                <a:ext cx="1700398" cy="1412240"/>
              </a:xfrm>
              <a:prstGeom prst="roundRect">
                <a:avLst>
                  <a:gd name="adj" fmla="val 0"/>
                </a:avLst>
              </a:prstGeom>
              <a:solidFill>
                <a:srgbClr val="8E24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Oval 20">
                <a:extLst>
                  <a:ext uri="{FF2B5EF4-FFF2-40B4-BE49-F238E27FC236}">
                    <a16:creationId xmlns:a16="http://schemas.microsoft.com/office/drawing/2014/main" id="{8868831B-8DE6-4958-333C-9768934693ED}"/>
                  </a:ext>
                </a:extLst>
              </p:cNvPr>
              <p:cNvSpPr/>
              <p:nvPr/>
            </p:nvSpPr>
            <p:spPr>
              <a:xfrm>
                <a:off x="7633705" y="4093399"/>
                <a:ext cx="117348" cy="117348"/>
              </a:xfrm>
              <a:prstGeom prst="ellipse">
                <a:avLst/>
              </a:prstGeom>
              <a:solidFill>
                <a:srgbClr val="DECEE9"/>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2" name="Straight Connector 21">
                <a:extLst>
                  <a:ext uri="{FF2B5EF4-FFF2-40B4-BE49-F238E27FC236}">
                    <a16:creationId xmlns:a16="http://schemas.microsoft.com/office/drawing/2014/main" id="{C39C0A69-DEFF-A634-FA13-32D6BC9B3E34}"/>
                  </a:ext>
                </a:extLst>
              </p:cNvPr>
              <p:cNvCxnSpPr>
                <a:cxnSpLocks/>
              </p:cNvCxnSpPr>
              <p:nvPr/>
            </p:nvCxnSpPr>
            <p:spPr>
              <a:xfrm>
                <a:off x="7692379" y="3744415"/>
                <a:ext cx="0" cy="348984"/>
              </a:xfrm>
              <a:prstGeom prst="line">
                <a:avLst/>
              </a:prstGeom>
              <a:ln w="9525">
                <a:solidFill>
                  <a:srgbClr val="DECEE9"/>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A412DBC-3916-397D-634F-EDD1091363B6}"/>
                  </a:ext>
                </a:extLst>
              </p:cNvPr>
              <p:cNvSpPr txBox="1"/>
              <p:nvPr/>
            </p:nvSpPr>
            <p:spPr>
              <a:xfrm>
                <a:off x="7145357" y="3018861"/>
                <a:ext cx="1094044" cy="461665"/>
              </a:xfrm>
              <a:prstGeom prst="rect">
                <a:avLst/>
              </a:prstGeom>
              <a:noFill/>
              <a:ln>
                <a:noFill/>
              </a:ln>
            </p:spPr>
            <p:txBody>
              <a:bodyPr wrap="square" rtlCol="0">
                <a:spAutoFit/>
              </a:bodyPr>
              <a:lstStyle/>
              <a:p>
                <a:pPr algn="ctr"/>
                <a:r>
                  <a:rPr lang="en-IN" sz="1200" b="1" dirty="0">
                    <a:solidFill>
                      <a:schemeClr val="bg1"/>
                    </a:solidFill>
                  </a:rPr>
                  <a:t>Proper Planning:</a:t>
                </a:r>
              </a:p>
            </p:txBody>
          </p:sp>
          <p:sp>
            <p:nvSpPr>
              <p:cNvPr id="24" name="TextBox 23">
                <a:extLst>
                  <a:ext uri="{FF2B5EF4-FFF2-40B4-BE49-F238E27FC236}">
                    <a16:creationId xmlns:a16="http://schemas.microsoft.com/office/drawing/2014/main" id="{3E572E28-2B39-BBDA-9345-1325FDD75E04}"/>
                  </a:ext>
                </a:extLst>
              </p:cNvPr>
              <p:cNvSpPr txBox="1"/>
              <p:nvPr/>
            </p:nvSpPr>
            <p:spPr>
              <a:xfrm>
                <a:off x="7426976" y="3456035"/>
                <a:ext cx="551434" cy="276999"/>
              </a:xfrm>
              <a:prstGeom prst="rect">
                <a:avLst/>
              </a:prstGeom>
              <a:noFill/>
              <a:ln>
                <a:noFill/>
              </a:ln>
            </p:spPr>
            <p:txBody>
              <a:bodyPr wrap="square" rtlCol="0">
                <a:spAutoFit/>
              </a:bodyPr>
              <a:lstStyle/>
              <a:p>
                <a:pPr algn="ctr"/>
                <a:r>
                  <a:rPr lang="en-IN" sz="1200" dirty="0">
                    <a:solidFill>
                      <a:schemeClr val="bg1"/>
                    </a:solidFill>
                  </a:rPr>
                  <a:t>9.6%</a:t>
                </a:r>
              </a:p>
            </p:txBody>
          </p:sp>
        </p:grpSp>
        <p:grpSp>
          <p:nvGrpSpPr>
            <p:cNvPr id="54" name="Group 53">
              <a:extLst>
                <a:ext uri="{FF2B5EF4-FFF2-40B4-BE49-F238E27FC236}">
                  <a16:creationId xmlns:a16="http://schemas.microsoft.com/office/drawing/2014/main" id="{1FF8C4F7-F667-5AE0-ADE3-291002D6868E}"/>
                </a:ext>
              </a:extLst>
            </p:cNvPr>
            <p:cNvGrpSpPr/>
            <p:nvPr/>
          </p:nvGrpSpPr>
          <p:grpSpPr>
            <a:xfrm>
              <a:off x="2175747" y="3331645"/>
              <a:ext cx="1700403" cy="1412240"/>
              <a:chOff x="2198896" y="2952330"/>
              <a:chExt cx="1700403" cy="1412240"/>
            </a:xfrm>
          </p:grpSpPr>
          <p:sp>
            <p:nvSpPr>
              <p:cNvPr id="6" name="Rectangle: Rounded Corners 5">
                <a:extLst>
                  <a:ext uri="{FF2B5EF4-FFF2-40B4-BE49-F238E27FC236}">
                    <a16:creationId xmlns:a16="http://schemas.microsoft.com/office/drawing/2014/main" id="{C17F31A8-168F-1E62-162B-6E59EFAF2A11}"/>
                  </a:ext>
                </a:extLst>
              </p:cNvPr>
              <p:cNvSpPr/>
              <p:nvPr/>
            </p:nvSpPr>
            <p:spPr>
              <a:xfrm>
                <a:off x="2198896" y="2952330"/>
                <a:ext cx="1700403" cy="1412240"/>
              </a:xfrm>
              <a:prstGeom prst="roundRect">
                <a:avLst>
                  <a:gd name="adj" fmla="val 10192"/>
                </a:avLst>
              </a:prstGeom>
              <a:solidFill>
                <a:srgbClr val="4A14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Oval 6">
                <a:extLst>
                  <a:ext uri="{FF2B5EF4-FFF2-40B4-BE49-F238E27FC236}">
                    <a16:creationId xmlns:a16="http://schemas.microsoft.com/office/drawing/2014/main" id="{17AEE924-5D46-4DCA-151D-9958270F3A4A}"/>
                  </a:ext>
                </a:extLst>
              </p:cNvPr>
              <p:cNvSpPr/>
              <p:nvPr/>
            </p:nvSpPr>
            <p:spPr>
              <a:xfrm>
                <a:off x="2846343" y="3121123"/>
                <a:ext cx="117348" cy="117348"/>
              </a:xfrm>
              <a:prstGeom prst="ellipse">
                <a:avLst/>
              </a:prstGeom>
              <a:solidFill>
                <a:srgbClr val="DECEE9"/>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9" name="Straight Connector 8">
                <a:extLst>
                  <a:ext uri="{FF2B5EF4-FFF2-40B4-BE49-F238E27FC236}">
                    <a16:creationId xmlns:a16="http://schemas.microsoft.com/office/drawing/2014/main" id="{486F1C7D-5F29-BAB1-02AE-6E9711D77235}"/>
                  </a:ext>
                </a:extLst>
              </p:cNvPr>
              <p:cNvCxnSpPr>
                <a:cxnSpLocks/>
              </p:cNvCxnSpPr>
              <p:nvPr/>
            </p:nvCxnSpPr>
            <p:spPr>
              <a:xfrm>
                <a:off x="2906541" y="3238471"/>
                <a:ext cx="0" cy="335280"/>
              </a:xfrm>
              <a:prstGeom prst="line">
                <a:avLst/>
              </a:prstGeom>
              <a:ln w="9525">
                <a:solidFill>
                  <a:srgbClr val="DECEE9"/>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3E7D25B-D16F-FBEB-4B8F-040E63AA776F}"/>
                  </a:ext>
                </a:extLst>
              </p:cNvPr>
              <p:cNvSpPr txBox="1"/>
              <p:nvPr/>
            </p:nvSpPr>
            <p:spPr>
              <a:xfrm>
                <a:off x="2198897" y="3573751"/>
                <a:ext cx="1412240" cy="461665"/>
              </a:xfrm>
              <a:prstGeom prst="rect">
                <a:avLst/>
              </a:prstGeom>
              <a:noFill/>
              <a:ln>
                <a:noFill/>
              </a:ln>
            </p:spPr>
            <p:txBody>
              <a:bodyPr wrap="square" rtlCol="0">
                <a:spAutoFit/>
              </a:bodyPr>
              <a:lstStyle/>
              <a:p>
                <a:pPr algn="ctr"/>
                <a:r>
                  <a:rPr lang="en-IN" sz="1200" b="1" dirty="0">
                    <a:solidFill>
                      <a:schemeClr val="bg1"/>
                    </a:solidFill>
                  </a:rPr>
                  <a:t>User </a:t>
                </a:r>
              </a:p>
              <a:p>
                <a:pPr algn="ctr"/>
                <a:r>
                  <a:rPr lang="en-IN" sz="1200" b="1" dirty="0">
                    <a:solidFill>
                      <a:schemeClr val="bg1"/>
                    </a:solidFill>
                  </a:rPr>
                  <a:t>Involvement:</a:t>
                </a:r>
              </a:p>
            </p:txBody>
          </p:sp>
          <p:sp>
            <p:nvSpPr>
              <p:cNvPr id="11" name="TextBox 10">
                <a:extLst>
                  <a:ext uri="{FF2B5EF4-FFF2-40B4-BE49-F238E27FC236}">
                    <a16:creationId xmlns:a16="http://schemas.microsoft.com/office/drawing/2014/main" id="{48C4974D-63F2-7C1B-0EFD-82AA2AE4D939}"/>
                  </a:ext>
                </a:extLst>
              </p:cNvPr>
              <p:cNvSpPr txBox="1"/>
              <p:nvPr/>
            </p:nvSpPr>
            <p:spPr>
              <a:xfrm>
                <a:off x="2629300" y="3990176"/>
                <a:ext cx="551434" cy="276999"/>
              </a:xfrm>
              <a:prstGeom prst="rect">
                <a:avLst/>
              </a:prstGeom>
              <a:noFill/>
              <a:ln>
                <a:noFill/>
              </a:ln>
            </p:spPr>
            <p:txBody>
              <a:bodyPr wrap="square" rtlCol="0">
                <a:spAutoFit/>
              </a:bodyPr>
              <a:lstStyle/>
              <a:p>
                <a:pPr algn="ctr"/>
                <a:r>
                  <a:rPr lang="en-IN" sz="1200" dirty="0">
                    <a:solidFill>
                      <a:schemeClr val="bg1"/>
                    </a:solidFill>
                  </a:rPr>
                  <a:t>15.9%</a:t>
                </a:r>
              </a:p>
            </p:txBody>
          </p:sp>
        </p:grpSp>
        <p:grpSp>
          <p:nvGrpSpPr>
            <p:cNvPr id="55" name="Group 54">
              <a:extLst>
                <a:ext uri="{FF2B5EF4-FFF2-40B4-BE49-F238E27FC236}">
                  <a16:creationId xmlns:a16="http://schemas.microsoft.com/office/drawing/2014/main" id="{A609BA5A-3496-3960-44D8-E9A473D72472}"/>
                </a:ext>
              </a:extLst>
            </p:cNvPr>
            <p:cNvGrpSpPr/>
            <p:nvPr/>
          </p:nvGrpSpPr>
          <p:grpSpPr>
            <a:xfrm>
              <a:off x="3686212" y="3331645"/>
              <a:ext cx="1700399" cy="1412240"/>
              <a:chOff x="3709361" y="2952330"/>
              <a:chExt cx="1700399" cy="1412240"/>
            </a:xfrm>
          </p:grpSpPr>
          <p:sp>
            <p:nvSpPr>
              <p:cNvPr id="12" name="Rectangle: Rounded Corners 11">
                <a:extLst>
                  <a:ext uri="{FF2B5EF4-FFF2-40B4-BE49-F238E27FC236}">
                    <a16:creationId xmlns:a16="http://schemas.microsoft.com/office/drawing/2014/main" id="{E0341DD1-C2F5-79A6-21C9-930733B7898F}"/>
                  </a:ext>
                </a:extLst>
              </p:cNvPr>
              <p:cNvSpPr/>
              <p:nvPr/>
            </p:nvSpPr>
            <p:spPr>
              <a:xfrm>
                <a:off x="3709361" y="2952330"/>
                <a:ext cx="1700399" cy="1412240"/>
              </a:xfrm>
              <a:prstGeom prst="roundRect">
                <a:avLst>
                  <a:gd name="adj" fmla="val 0"/>
                </a:avLst>
              </a:prstGeom>
              <a:solidFill>
                <a:srgbClr val="6A1B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3" name="Oval 12">
                <a:extLst>
                  <a:ext uri="{FF2B5EF4-FFF2-40B4-BE49-F238E27FC236}">
                    <a16:creationId xmlns:a16="http://schemas.microsoft.com/office/drawing/2014/main" id="{A69927B4-69F5-A46F-AAA6-0C1E3D908D21}"/>
                  </a:ext>
                </a:extLst>
              </p:cNvPr>
              <p:cNvSpPr/>
              <p:nvPr/>
            </p:nvSpPr>
            <p:spPr>
              <a:xfrm>
                <a:off x="4407911" y="4103767"/>
                <a:ext cx="117348" cy="117348"/>
              </a:xfrm>
              <a:prstGeom prst="ellipse">
                <a:avLst/>
              </a:prstGeom>
              <a:solidFill>
                <a:srgbClr val="DECEE9"/>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4" name="Straight Connector 13">
                <a:extLst>
                  <a:ext uri="{FF2B5EF4-FFF2-40B4-BE49-F238E27FC236}">
                    <a16:creationId xmlns:a16="http://schemas.microsoft.com/office/drawing/2014/main" id="{3356D0EC-70F0-C95B-7B32-D96F1EBD21AA}"/>
                  </a:ext>
                </a:extLst>
              </p:cNvPr>
              <p:cNvCxnSpPr>
                <a:cxnSpLocks/>
              </p:cNvCxnSpPr>
              <p:nvPr/>
            </p:nvCxnSpPr>
            <p:spPr>
              <a:xfrm>
                <a:off x="4466585" y="3911339"/>
                <a:ext cx="0" cy="192428"/>
              </a:xfrm>
              <a:prstGeom prst="line">
                <a:avLst/>
              </a:prstGeom>
              <a:ln w="9525">
                <a:solidFill>
                  <a:srgbClr val="DECEE9"/>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63DC3BD-CD3F-68B2-A2BF-1885474EF7FC}"/>
                  </a:ext>
                </a:extLst>
              </p:cNvPr>
              <p:cNvSpPr txBox="1"/>
              <p:nvPr/>
            </p:nvSpPr>
            <p:spPr>
              <a:xfrm>
                <a:off x="3919563" y="3029229"/>
                <a:ext cx="1094044" cy="646331"/>
              </a:xfrm>
              <a:prstGeom prst="rect">
                <a:avLst/>
              </a:prstGeom>
              <a:noFill/>
              <a:ln>
                <a:noFill/>
              </a:ln>
            </p:spPr>
            <p:txBody>
              <a:bodyPr wrap="square" rtlCol="0">
                <a:spAutoFit/>
              </a:bodyPr>
              <a:lstStyle/>
              <a:p>
                <a:pPr algn="ctr"/>
                <a:r>
                  <a:rPr lang="en-IN" sz="1200" b="1" dirty="0">
                    <a:solidFill>
                      <a:schemeClr val="bg1"/>
                    </a:solidFill>
                  </a:rPr>
                  <a:t>Executive Management Support:</a:t>
                </a:r>
              </a:p>
            </p:txBody>
          </p:sp>
          <p:sp>
            <p:nvSpPr>
              <p:cNvPr id="16" name="TextBox 15">
                <a:extLst>
                  <a:ext uri="{FF2B5EF4-FFF2-40B4-BE49-F238E27FC236}">
                    <a16:creationId xmlns:a16="http://schemas.microsoft.com/office/drawing/2014/main" id="{4F0086BB-45B0-66E4-4D68-183A27BB839E}"/>
                  </a:ext>
                </a:extLst>
              </p:cNvPr>
              <p:cNvSpPr txBox="1"/>
              <p:nvPr/>
            </p:nvSpPr>
            <p:spPr>
              <a:xfrm>
                <a:off x="4185567" y="3605916"/>
                <a:ext cx="551434" cy="276999"/>
              </a:xfrm>
              <a:prstGeom prst="rect">
                <a:avLst/>
              </a:prstGeom>
              <a:noFill/>
              <a:ln>
                <a:noFill/>
              </a:ln>
            </p:spPr>
            <p:txBody>
              <a:bodyPr wrap="square" rtlCol="0">
                <a:spAutoFit/>
              </a:bodyPr>
              <a:lstStyle/>
              <a:p>
                <a:pPr algn="ctr"/>
                <a:r>
                  <a:rPr lang="en-IN" sz="1200" dirty="0">
                    <a:solidFill>
                      <a:schemeClr val="bg1"/>
                    </a:solidFill>
                  </a:rPr>
                  <a:t>13.9%</a:t>
                </a:r>
              </a:p>
            </p:txBody>
          </p:sp>
        </p:grpSp>
        <p:cxnSp>
          <p:nvCxnSpPr>
            <p:cNvPr id="18" name="Straight Connector 17">
              <a:extLst>
                <a:ext uri="{FF2B5EF4-FFF2-40B4-BE49-F238E27FC236}">
                  <a16:creationId xmlns:a16="http://schemas.microsoft.com/office/drawing/2014/main" id="{E516F55C-665D-F3FA-D896-01231FD0D901}"/>
                </a:ext>
              </a:extLst>
            </p:cNvPr>
            <p:cNvCxnSpPr>
              <a:cxnSpLocks/>
            </p:cNvCxnSpPr>
            <p:nvPr/>
          </p:nvCxnSpPr>
          <p:spPr>
            <a:xfrm>
              <a:off x="3669945" y="3334344"/>
              <a:ext cx="0" cy="1412240"/>
            </a:xfrm>
            <a:prstGeom prst="line">
              <a:avLst/>
            </a:prstGeom>
            <a:ln w="12700">
              <a:solidFill>
                <a:srgbClr val="DECEE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6EE12C2-8B6A-8035-00B3-705744E6CF33}"/>
                </a:ext>
              </a:extLst>
            </p:cNvPr>
            <p:cNvCxnSpPr>
              <a:cxnSpLocks/>
            </p:cNvCxnSpPr>
            <p:nvPr/>
          </p:nvCxnSpPr>
          <p:spPr>
            <a:xfrm>
              <a:off x="5152539" y="3331252"/>
              <a:ext cx="0" cy="1412240"/>
            </a:xfrm>
            <a:prstGeom prst="line">
              <a:avLst/>
            </a:prstGeom>
            <a:ln w="19050">
              <a:solidFill>
                <a:srgbClr val="DECEE9"/>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56C73DEF-B6BF-D8B8-3ABE-263E87114832}"/>
                </a:ext>
              </a:extLst>
            </p:cNvPr>
            <p:cNvGrpSpPr/>
            <p:nvPr/>
          </p:nvGrpSpPr>
          <p:grpSpPr>
            <a:xfrm>
              <a:off x="5151040" y="3330375"/>
              <a:ext cx="1699200" cy="1414780"/>
              <a:chOff x="5174189" y="2951060"/>
              <a:chExt cx="1699200" cy="1414780"/>
            </a:xfrm>
          </p:grpSpPr>
          <p:sp>
            <p:nvSpPr>
              <p:cNvPr id="29" name="Rectangle: Rounded Corners 28">
                <a:extLst>
                  <a:ext uri="{FF2B5EF4-FFF2-40B4-BE49-F238E27FC236}">
                    <a16:creationId xmlns:a16="http://schemas.microsoft.com/office/drawing/2014/main" id="{E3EEEB9A-51D9-6C97-D4CC-6CEFC6D3378A}"/>
                  </a:ext>
                </a:extLst>
              </p:cNvPr>
              <p:cNvSpPr/>
              <p:nvPr/>
            </p:nvSpPr>
            <p:spPr>
              <a:xfrm>
                <a:off x="5174189" y="2951060"/>
                <a:ext cx="1699200" cy="1414780"/>
              </a:xfrm>
              <a:prstGeom prst="roundRect">
                <a:avLst>
                  <a:gd name="adj" fmla="val 0"/>
                </a:avLst>
              </a:prstGeom>
              <a:solidFill>
                <a:srgbClr val="7B1F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Oval 29">
                <a:extLst>
                  <a:ext uri="{FF2B5EF4-FFF2-40B4-BE49-F238E27FC236}">
                    <a16:creationId xmlns:a16="http://schemas.microsoft.com/office/drawing/2014/main" id="{A5B1B423-459C-EEB5-FC3F-27C92CBE3B9B}"/>
                  </a:ext>
                </a:extLst>
              </p:cNvPr>
              <p:cNvSpPr/>
              <p:nvPr/>
            </p:nvSpPr>
            <p:spPr>
              <a:xfrm>
                <a:off x="5964194" y="3106878"/>
                <a:ext cx="117348" cy="117348"/>
              </a:xfrm>
              <a:prstGeom prst="ellipse">
                <a:avLst/>
              </a:prstGeom>
              <a:solidFill>
                <a:srgbClr val="DECEE9"/>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31" name="Straight Connector 30">
                <a:extLst>
                  <a:ext uri="{FF2B5EF4-FFF2-40B4-BE49-F238E27FC236}">
                    <a16:creationId xmlns:a16="http://schemas.microsoft.com/office/drawing/2014/main" id="{25B1FB3F-480B-C21E-D4ED-A61E89C2E229}"/>
                  </a:ext>
                </a:extLst>
              </p:cNvPr>
              <p:cNvCxnSpPr>
                <a:cxnSpLocks/>
              </p:cNvCxnSpPr>
              <p:nvPr/>
            </p:nvCxnSpPr>
            <p:spPr>
              <a:xfrm>
                <a:off x="6022868" y="3224226"/>
                <a:ext cx="0" cy="335280"/>
              </a:xfrm>
              <a:prstGeom prst="line">
                <a:avLst/>
              </a:prstGeom>
              <a:ln w="9525">
                <a:solidFill>
                  <a:srgbClr val="DECEE9"/>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A2B2504-FF3B-D860-3DE4-6183E1AE34A0}"/>
                  </a:ext>
                </a:extLst>
              </p:cNvPr>
              <p:cNvSpPr txBox="1"/>
              <p:nvPr/>
            </p:nvSpPr>
            <p:spPr>
              <a:xfrm>
                <a:off x="5316748" y="3559506"/>
                <a:ext cx="1412240" cy="461665"/>
              </a:xfrm>
              <a:prstGeom prst="rect">
                <a:avLst/>
              </a:prstGeom>
              <a:noFill/>
              <a:ln>
                <a:noFill/>
              </a:ln>
            </p:spPr>
            <p:txBody>
              <a:bodyPr wrap="square" rtlCol="0">
                <a:spAutoFit/>
              </a:bodyPr>
              <a:lstStyle/>
              <a:p>
                <a:pPr algn="ctr"/>
                <a:r>
                  <a:rPr lang="en-IN" sz="1200" b="1" dirty="0">
                    <a:solidFill>
                      <a:schemeClr val="bg1"/>
                    </a:solidFill>
                  </a:rPr>
                  <a:t>Clear Statement of Requirements:</a:t>
                </a:r>
              </a:p>
            </p:txBody>
          </p:sp>
          <p:sp>
            <p:nvSpPr>
              <p:cNvPr id="33" name="TextBox 32">
                <a:extLst>
                  <a:ext uri="{FF2B5EF4-FFF2-40B4-BE49-F238E27FC236}">
                    <a16:creationId xmlns:a16="http://schemas.microsoft.com/office/drawing/2014/main" id="{1B8AAE85-824B-2C21-7E9C-43CFFBE2B974}"/>
                  </a:ext>
                </a:extLst>
              </p:cNvPr>
              <p:cNvSpPr txBox="1"/>
              <p:nvPr/>
            </p:nvSpPr>
            <p:spPr>
              <a:xfrm>
                <a:off x="5747151" y="3975931"/>
                <a:ext cx="551434" cy="276999"/>
              </a:xfrm>
              <a:prstGeom prst="rect">
                <a:avLst/>
              </a:prstGeom>
              <a:noFill/>
              <a:ln>
                <a:noFill/>
              </a:ln>
            </p:spPr>
            <p:txBody>
              <a:bodyPr wrap="square" rtlCol="0">
                <a:spAutoFit/>
              </a:bodyPr>
              <a:lstStyle/>
              <a:p>
                <a:pPr algn="ctr"/>
                <a:r>
                  <a:rPr lang="en-IN" sz="1200" dirty="0">
                    <a:solidFill>
                      <a:schemeClr val="bg1"/>
                    </a:solidFill>
                  </a:rPr>
                  <a:t>13.0%</a:t>
                </a:r>
              </a:p>
            </p:txBody>
          </p:sp>
        </p:grpSp>
        <p:cxnSp>
          <p:nvCxnSpPr>
            <p:cNvPr id="51" name="Straight Connector 50">
              <a:extLst>
                <a:ext uri="{FF2B5EF4-FFF2-40B4-BE49-F238E27FC236}">
                  <a16:creationId xmlns:a16="http://schemas.microsoft.com/office/drawing/2014/main" id="{EE35ABD2-A96A-6855-9614-014D45773DB4}"/>
                </a:ext>
              </a:extLst>
            </p:cNvPr>
            <p:cNvCxnSpPr>
              <a:cxnSpLocks/>
            </p:cNvCxnSpPr>
            <p:nvPr/>
          </p:nvCxnSpPr>
          <p:spPr>
            <a:xfrm>
              <a:off x="6864109" y="3329498"/>
              <a:ext cx="0" cy="1412240"/>
            </a:xfrm>
            <a:prstGeom prst="line">
              <a:avLst/>
            </a:prstGeom>
            <a:ln w="12700">
              <a:solidFill>
                <a:srgbClr val="DECEE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C726A7-7171-844F-2E30-3365CEBA0F49}"/>
                </a:ext>
              </a:extLst>
            </p:cNvPr>
            <p:cNvCxnSpPr>
              <a:cxnSpLocks/>
            </p:cNvCxnSpPr>
            <p:nvPr/>
          </p:nvCxnSpPr>
          <p:spPr>
            <a:xfrm>
              <a:off x="8365404" y="3329498"/>
              <a:ext cx="0" cy="1412240"/>
            </a:xfrm>
            <a:prstGeom prst="line">
              <a:avLst/>
            </a:prstGeom>
            <a:ln w="12700">
              <a:solidFill>
                <a:srgbClr val="DECEE9"/>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28A0011E-000A-C721-6382-127B07CC5189}"/>
              </a:ext>
            </a:extLst>
          </p:cNvPr>
          <p:cNvSpPr txBox="1"/>
          <p:nvPr/>
        </p:nvSpPr>
        <p:spPr>
          <a:xfrm>
            <a:off x="3342682" y="2745650"/>
            <a:ext cx="5506636" cy="461665"/>
          </a:xfrm>
          <a:prstGeom prst="rect">
            <a:avLst/>
          </a:prstGeom>
          <a:noFill/>
        </p:spPr>
        <p:txBody>
          <a:bodyPr wrap="none" rtlCol="0">
            <a:spAutoFit/>
          </a:bodyPr>
          <a:lstStyle/>
          <a:p>
            <a:r>
              <a:rPr lang="en-IN" sz="2400" b="1" dirty="0">
                <a:solidFill>
                  <a:srgbClr val="4A148C"/>
                </a:solidFill>
              </a:rPr>
              <a:t>Project Success Factor Vs. % of Responses</a:t>
            </a:r>
          </a:p>
        </p:txBody>
      </p:sp>
      <p:grpSp>
        <p:nvGrpSpPr>
          <p:cNvPr id="99" name="Group 98">
            <a:extLst>
              <a:ext uri="{FF2B5EF4-FFF2-40B4-BE49-F238E27FC236}">
                <a16:creationId xmlns:a16="http://schemas.microsoft.com/office/drawing/2014/main" id="{AD07DA72-6A34-03D7-DDC5-D59DF2B58F1C}"/>
              </a:ext>
            </a:extLst>
          </p:cNvPr>
          <p:cNvGrpSpPr/>
          <p:nvPr/>
        </p:nvGrpSpPr>
        <p:grpSpPr>
          <a:xfrm>
            <a:off x="2175747" y="4918863"/>
            <a:ext cx="7794207" cy="1417086"/>
            <a:chOff x="2175747" y="4918863"/>
            <a:chExt cx="7794207" cy="1417086"/>
          </a:xfrm>
        </p:grpSpPr>
        <p:grpSp>
          <p:nvGrpSpPr>
            <p:cNvPr id="61" name="Group 60">
              <a:extLst>
                <a:ext uri="{FF2B5EF4-FFF2-40B4-BE49-F238E27FC236}">
                  <a16:creationId xmlns:a16="http://schemas.microsoft.com/office/drawing/2014/main" id="{91777301-6ABE-A89C-DE8E-218F659D92B1}"/>
                </a:ext>
              </a:extLst>
            </p:cNvPr>
            <p:cNvGrpSpPr/>
            <p:nvPr/>
          </p:nvGrpSpPr>
          <p:grpSpPr>
            <a:xfrm>
              <a:off x="8270754" y="4921010"/>
              <a:ext cx="1699200" cy="1412240"/>
              <a:chOff x="8293903" y="2952330"/>
              <a:chExt cx="1699200" cy="1412240"/>
            </a:xfrm>
          </p:grpSpPr>
          <p:sp>
            <p:nvSpPr>
              <p:cNvPr id="62" name="Rectangle: Rounded Corners 61">
                <a:extLst>
                  <a:ext uri="{FF2B5EF4-FFF2-40B4-BE49-F238E27FC236}">
                    <a16:creationId xmlns:a16="http://schemas.microsoft.com/office/drawing/2014/main" id="{6F688238-D711-4651-96C5-A2538F9A29BF}"/>
                  </a:ext>
                </a:extLst>
              </p:cNvPr>
              <p:cNvSpPr/>
              <p:nvPr/>
            </p:nvSpPr>
            <p:spPr>
              <a:xfrm>
                <a:off x="8293903" y="2952330"/>
                <a:ext cx="1699200" cy="1412240"/>
              </a:xfrm>
              <a:prstGeom prst="roundRect">
                <a:avLst>
                  <a:gd name="adj" fmla="val 8094"/>
                </a:avLst>
              </a:prstGeom>
              <a:solidFill>
                <a:srgbClr val="F3E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3" name="Oval 62">
                <a:extLst>
                  <a:ext uri="{FF2B5EF4-FFF2-40B4-BE49-F238E27FC236}">
                    <a16:creationId xmlns:a16="http://schemas.microsoft.com/office/drawing/2014/main" id="{442C714D-7C08-040C-46FE-66EDEED86748}"/>
                  </a:ext>
                </a:extLst>
              </p:cNvPr>
              <p:cNvSpPr/>
              <p:nvPr/>
            </p:nvSpPr>
            <p:spPr>
              <a:xfrm>
                <a:off x="9134999" y="3106877"/>
                <a:ext cx="117348" cy="117348"/>
              </a:xfrm>
              <a:prstGeom prst="ellipse">
                <a:avLst/>
              </a:prstGeom>
              <a:solidFill>
                <a:srgbClr val="BA68C8"/>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64" name="Straight Connector 63">
                <a:extLst>
                  <a:ext uri="{FF2B5EF4-FFF2-40B4-BE49-F238E27FC236}">
                    <a16:creationId xmlns:a16="http://schemas.microsoft.com/office/drawing/2014/main" id="{348FAAF1-260B-920A-F995-6164CF828433}"/>
                  </a:ext>
                </a:extLst>
              </p:cNvPr>
              <p:cNvCxnSpPr>
                <a:cxnSpLocks/>
              </p:cNvCxnSpPr>
              <p:nvPr/>
            </p:nvCxnSpPr>
            <p:spPr>
              <a:xfrm>
                <a:off x="9193673" y="3224225"/>
                <a:ext cx="0" cy="335280"/>
              </a:xfrm>
              <a:prstGeom prst="line">
                <a:avLst/>
              </a:prstGeom>
              <a:ln w="9525">
                <a:solidFill>
                  <a:srgbClr val="AB47BC"/>
                </a:solidFill>
                <a:prstDash val="sysDash"/>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936C1CC-C858-B93B-E6EC-6215532F534F}"/>
                  </a:ext>
                </a:extLst>
              </p:cNvPr>
              <p:cNvSpPr txBox="1"/>
              <p:nvPr/>
            </p:nvSpPr>
            <p:spPr>
              <a:xfrm>
                <a:off x="8487553" y="3559505"/>
                <a:ext cx="1412240" cy="461665"/>
              </a:xfrm>
              <a:prstGeom prst="rect">
                <a:avLst/>
              </a:prstGeom>
              <a:noFill/>
              <a:ln>
                <a:noFill/>
              </a:ln>
            </p:spPr>
            <p:txBody>
              <a:bodyPr wrap="square" rtlCol="0">
                <a:spAutoFit/>
              </a:bodyPr>
              <a:lstStyle/>
              <a:p>
                <a:pPr algn="ctr"/>
                <a:r>
                  <a:rPr lang="en-IN" sz="1200" b="1" dirty="0">
                    <a:solidFill>
                      <a:srgbClr val="8E24AA"/>
                    </a:solidFill>
                  </a:rPr>
                  <a:t>Hard-Working, Focused Staff:</a:t>
                </a:r>
              </a:p>
            </p:txBody>
          </p:sp>
          <p:sp>
            <p:nvSpPr>
              <p:cNvPr id="66" name="TextBox 65">
                <a:extLst>
                  <a:ext uri="{FF2B5EF4-FFF2-40B4-BE49-F238E27FC236}">
                    <a16:creationId xmlns:a16="http://schemas.microsoft.com/office/drawing/2014/main" id="{353FB89C-6776-CCBA-882A-38243D7D0CB7}"/>
                  </a:ext>
                </a:extLst>
              </p:cNvPr>
              <p:cNvSpPr txBox="1"/>
              <p:nvPr/>
            </p:nvSpPr>
            <p:spPr>
              <a:xfrm>
                <a:off x="8917956" y="3975930"/>
                <a:ext cx="551434" cy="276999"/>
              </a:xfrm>
              <a:prstGeom prst="rect">
                <a:avLst/>
              </a:prstGeom>
              <a:noFill/>
              <a:ln>
                <a:noFill/>
              </a:ln>
            </p:spPr>
            <p:txBody>
              <a:bodyPr wrap="square" rtlCol="0">
                <a:spAutoFit/>
              </a:bodyPr>
              <a:lstStyle/>
              <a:p>
                <a:pPr algn="ctr"/>
                <a:r>
                  <a:rPr lang="en-IN" sz="1200" dirty="0">
                    <a:solidFill>
                      <a:srgbClr val="8E24AA"/>
                    </a:solidFill>
                  </a:rPr>
                  <a:t>2.4%</a:t>
                </a:r>
              </a:p>
            </p:txBody>
          </p:sp>
        </p:grpSp>
        <p:grpSp>
          <p:nvGrpSpPr>
            <p:cNvPr id="67" name="Group 66">
              <a:extLst>
                <a:ext uri="{FF2B5EF4-FFF2-40B4-BE49-F238E27FC236}">
                  <a16:creationId xmlns:a16="http://schemas.microsoft.com/office/drawing/2014/main" id="{0E2140F2-FF04-0A5B-EAE9-42695CA5CBC6}"/>
                </a:ext>
              </a:extLst>
            </p:cNvPr>
            <p:cNvGrpSpPr/>
            <p:nvPr/>
          </p:nvGrpSpPr>
          <p:grpSpPr>
            <a:xfrm>
              <a:off x="6665006" y="4921010"/>
              <a:ext cx="1700398" cy="1412240"/>
              <a:chOff x="6688155" y="2952330"/>
              <a:chExt cx="1700398" cy="1412240"/>
            </a:xfrm>
          </p:grpSpPr>
          <p:sp>
            <p:nvSpPr>
              <p:cNvPr id="68" name="Rectangle: Rounded Corners 67">
                <a:extLst>
                  <a:ext uri="{FF2B5EF4-FFF2-40B4-BE49-F238E27FC236}">
                    <a16:creationId xmlns:a16="http://schemas.microsoft.com/office/drawing/2014/main" id="{532FC7A5-C1CA-C0C5-56B0-74CC38A6AD2B}"/>
                  </a:ext>
                </a:extLst>
              </p:cNvPr>
              <p:cNvSpPr/>
              <p:nvPr/>
            </p:nvSpPr>
            <p:spPr>
              <a:xfrm>
                <a:off x="6688155" y="2952330"/>
                <a:ext cx="1700398" cy="1412240"/>
              </a:xfrm>
              <a:prstGeom prst="roundRect">
                <a:avLst>
                  <a:gd name="adj" fmla="val 0"/>
                </a:avLst>
              </a:prstGeom>
              <a:solidFill>
                <a:srgbClr val="E1BE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9" name="Oval 68">
                <a:extLst>
                  <a:ext uri="{FF2B5EF4-FFF2-40B4-BE49-F238E27FC236}">
                    <a16:creationId xmlns:a16="http://schemas.microsoft.com/office/drawing/2014/main" id="{28BEE569-5E71-C872-EC05-E2075ABEFA7F}"/>
                  </a:ext>
                </a:extLst>
              </p:cNvPr>
              <p:cNvSpPr/>
              <p:nvPr/>
            </p:nvSpPr>
            <p:spPr>
              <a:xfrm>
                <a:off x="7633705" y="4093399"/>
                <a:ext cx="117348" cy="117348"/>
              </a:xfrm>
              <a:prstGeom prst="ellipse">
                <a:avLst/>
              </a:prstGeom>
              <a:solidFill>
                <a:srgbClr val="BA68C8"/>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70" name="Straight Connector 69">
                <a:extLst>
                  <a:ext uri="{FF2B5EF4-FFF2-40B4-BE49-F238E27FC236}">
                    <a16:creationId xmlns:a16="http://schemas.microsoft.com/office/drawing/2014/main" id="{DD1EFA7D-04F9-ED66-B483-5F188D65C4EF}"/>
                  </a:ext>
                </a:extLst>
              </p:cNvPr>
              <p:cNvCxnSpPr>
                <a:cxnSpLocks/>
              </p:cNvCxnSpPr>
              <p:nvPr/>
            </p:nvCxnSpPr>
            <p:spPr>
              <a:xfrm>
                <a:off x="7692379" y="3744415"/>
                <a:ext cx="0" cy="348984"/>
              </a:xfrm>
              <a:prstGeom prst="line">
                <a:avLst/>
              </a:prstGeom>
              <a:ln w="9525">
                <a:solidFill>
                  <a:srgbClr val="AB47BC"/>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BA53861-4A0D-263C-F4D3-F11E92142386}"/>
                  </a:ext>
                </a:extLst>
              </p:cNvPr>
              <p:cNvSpPr txBox="1"/>
              <p:nvPr/>
            </p:nvSpPr>
            <p:spPr>
              <a:xfrm>
                <a:off x="7145357" y="3018861"/>
                <a:ext cx="1094044" cy="461665"/>
              </a:xfrm>
              <a:prstGeom prst="rect">
                <a:avLst/>
              </a:prstGeom>
              <a:noFill/>
              <a:ln>
                <a:noFill/>
              </a:ln>
            </p:spPr>
            <p:txBody>
              <a:bodyPr wrap="square" rtlCol="0">
                <a:spAutoFit/>
              </a:bodyPr>
              <a:lstStyle/>
              <a:p>
                <a:pPr algn="ctr"/>
                <a:r>
                  <a:rPr lang="en-IN" sz="1200" b="1" dirty="0">
                    <a:solidFill>
                      <a:srgbClr val="8E24AA"/>
                    </a:solidFill>
                  </a:rPr>
                  <a:t>Clear Vision &amp; Objectives:</a:t>
                </a:r>
              </a:p>
            </p:txBody>
          </p:sp>
          <p:sp>
            <p:nvSpPr>
              <p:cNvPr id="72" name="TextBox 71">
                <a:extLst>
                  <a:ext uri="{FF2B5EF4-FFF2-40B4-BE49-F238E27FC236}">
                    <a16:creationId xmlns:a16="http://schemas.microsoft.com/office/drawing/2014/main" id="{A23A8E12-4B52-5AB2-C644-E8FC8473B435}"/>
                  </a:ext>
                </a:extLst>
              </p:cNvPr>
              <p:cNvSpPr txBox="1"/>
              <p:nvPr/>
            </p:nvSpPr>
            <p:spPr>
              <a:xfrm>
                <a:off x="7426976" y="3456035"/>
                <a:ext cx="551434" cy="276999"/>
              </a:xfrm>
              <a:prstGeom prst="rect">
                <a:avLst/>
              </a:prstGeom>
              <a:noFill/>
              <a:ln>
                <a:noFill/>
              </a:ln>
            </p:spPr>
            <p:txBody>
              <a:bodyPr wrap="square" rtlCol="0">
                <a:spAutoFit/>
              </a:bodyPr>
              <a:lstStyle/>
              <a:p>
                <a:pPr algn="ctr"/>
                <a:r>
                  <a:rPr lang="en-IN" sz="1200" dirty="0">
                    <a:solidFill>
                      <a:srgbClr val="8E24AA"/>
                    </a:solidFill>
                  </a:rPr>
                  <a:t>2.9%</a:t>
                </a:r>
              </a:p>
            </p:txBody>
          </p:sp>
        </p:grpSp>
        <p:grpSp>
          <p:nvGrpSpPr>
            <p:cNvPr id="73" name="Group 72">
              <a:extLst>
                <a:ext uri="{FF2B5EF4-FFF2-40B4-BE49-F238E27FC236}">
                  <a16:creationId xmlns:a16="http://schemas.microsoft.com/office/drawing/2014/main" id="{9668EC84-9D6B-F073-F357-C8B2F58A724D}"/>
                </a:ext>
              </a:extLst>
            </p:cNvPr>
            <p:cNvGrpSpPr/>
            <p:nvPr/>
          </p:nvGrpSpPr>
          <p:grpSpPr>
            <a:xfrm>
              <a:off x="2175747" y="4921010"/>
              <a:ext cx="1700403" cy="1412240"/>
              <a:chOff x="2198896" y="2952330"/>
              <a:chExt cx="1700403" cy="1412240"/>
            </a:xfrm>
          </p:grpSpPr>
          <p:sp>
            <p:nvSpPr>
              <p:cNvPr id="74" name="Rectangle: Rounded Corners 73">
                <a:extLst>
                  <a:ext uri="{FF2B5EF4-FFF2-40B4-BE49-F238E27FC236}">
                    <a16:creationId xmlns:a16="http://schemas.microsoft.com/office/drawing/2014/main" id="{B13DFB0E-80AA-3B05-A8B4-01A83AB52A63}"/>
                  </a:ext>
                </a:extLst>
              </p:cNvPr>
              <p:cNvSpPr/>
              <p:nvPr/>
            </p:nvSpPr>
            <p:spPr>
              <a:xfrm>
                <a:off x="2198896" y="2952330"/>
                <a:ext cx="1700403" cy="1412240"/>
              </a:xfrm>
              <a:prstGeom prst="roundRect">
                <a:avLst>
                  <a:gd name="adj" fmla="val 10192"/>
                </a:avLst>
              </a:prstGeom>
              <a:solidFill>
                <a:srgbClr val="AB47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5" name="Oval 74">
                <a:extLst>
                  <a:ext uri="{FF2B5EF4-FFF2-40B4-BE49-F238E27FC236}">
                    <a16:creationId xmlns:a16="http://schemas.microsoft.com/office/drawing/2014/main" id="{ED920BF3-4E8D-F722-8D15-A38F485E836C}"/>
                  </a:ext>
                </a:extLst>
              </p:cNvPr>
              <p:cNvSpPr/>
              <p:nvPr/>
            </p:nvSpPr>
            <p:spPr>
              <a:xfrm>
                <a:off x="2846343" y="3121123"/>
                <a:ext cx="117348" cy="117348"/>
              </a:xfrm>
              <a:prstGeom prst="ellipse">
                <a:avLst/>
              </a:prstGeom>
              <a:solidFill>
                <a:srgbClr val="DECEE9"/>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76" name="Straight Connector 75">
                <a:extLst>
                  <a:ext uri="{FF2B5EF4-FFF2-40B4-BE49-F238E27FC236}">
                    <a16:creationId xmlns:a16="http://schemas.microsoft.com/office/drawing/2014/main" id="{B145820F-F829-97F5-BED6-2A003D041CD6}"/>
                  </a:ext>
                </a:extLst>
              </p:cNvPr>
              <p:cNvCxnSpPr>
                <a:cxnSpLocks/>
              </p:cNvCxnSpPr>
              <p:nvPr/>
            </p:nvCxnSpPr>
            <p:spPr>
              <a:xfrm>
                <a:off x="2906541" y="3238471"/>
                <a:ext cx="0" cy="335280"/>
              </a:xfrm>
              <a:prstGeom prst="line">
                <a:avLst/>
              </a:prstGeom>
              <a:ln w="9525">
                <a:solidFill>
                  <a:srgbClr val="DECEE9"/>
                </a:solidFill>
                <a:prstDash val="sysDash"/>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CF15424-B1CC-6F5C-65C3-959C58455DDA}"/>
                  </a:ext>
                </a:extLst>
              </p:cNvPr>
              <p:cNvSpPr txBox="1"/>
              <p:nvPr/>
            </p:nvSpPr>
            <p:spPr>
              <a:xfrm>
                <a:off x="2198897" y="3573751"/>
                <a:ext cx="1412240" cy="461665"/>
              </a:xfrm>
              <a:prstGeom prst="rect">
                <a:avLst/>
              </a:prstGeom>
              <a:noFill/>
              <a:ln>
                <a:noFill/>
              </a:ln>
            </p:spPr>
            <p:txBody>
              <a:bodyPr wrap="square" rtlCol="0">
                <a:spAutoFit/>
              </a:bodyPr>
              <a:lstStyle/>
              <a:p>
                <a:pPr algn="ctr"/>
                <a:r>
                  <a:rPr lang="en-IN" sz="1200" b="1" dirty="0">
                    <a:solidFill>
                      <a:schemeClr val="bg1"/>
                    </a:solidFill>
                  </a:rPr>
                  <a:t>Smaller Project Milestones:</a:t>
                </a:r>
              </a:p>
            </p:txBody>
          </p:sp>
          <p:sp>
            <p:nvSpPr>
              <p:cNvPr id="78" name="TextBox 77">
                <a:extLst>
                  <a:ext uri="{FF2B5EF4-FFF2-40B4-BE49-F238E27FC236}">
                    <a16:creationId xmlns:a16="http://schemas.microsoft.com/office/drawing/2014/main" id="{D9B95603-EB41-385C-0E66-71E96968C5AB}"/>
                  </a:ext>
                </a:extLst>
              </p:cNvPr>
              <p:cNvSpPr txBox="1"/>
              <p:nvPr/>
            </p:nvSpPr>
            <p:spPr>
              <a:xfrm>
                <a:off x="2629300" y="3990176"/>
                <a:ext cx="551434" cy="276999"/>
              </a:xfrm>
              <a:prstGeom prst="rect">
                <a:avLst/>
              </a:prstGeom>
              <a:noFill/>
              <a:ln>
                <a:noFill/>
              </a:ln>
            </p:spPr>
            <p:txBody>
              <a:bodyPr wrap="square" rtlCol="0">
                <a:spAutoFit/>
              </a:bodyPr>
              <a:lstStyle/>
              <a:p>
                <a:pPr algn="ctr"/>
                <a:r>
                  <a:rPr lang="en-IN" sz="1200" dirty="0">
                    <a:solidFill>
                      <a:schemeClr val="bg1"/>
                    </a:solidFill>
                  </a:rPr>
                  <a:t>7.7%</a:t>
                </a:r>
              </a:p>
            </p:txBody>
          </p:sp>
        </p:grpSp>
        <p:grpSp>
          <p:nvGrpSpPr>
            <p:cNvPr id="79" name="Group 78">
              <a:extLst>
                <a:ext uri="{FF2B5EF4-FFF2-40B4-BE49-F238E27FC236}">
                  <a16:creationId xmlns:a16="http://schemas.microsoft.com/office/drawing/2014/main" id="{20D43AE2-7916-1DC5-91C9-2C56CD5B84A4}"/>
                </a:ext>
              </a:extLst>
            </p:cNvPr>
            <p:cNvGrpSpPr/>
            <p:nvPr/>
          </p:nvGrpSpPr>
          <p:grpSpPr>
            <a:xfrm>
              <a:off x="3686212" y="4921010"/>
              <a:ext cx="1700399" cy="1412240"/>
              <a:chOff x="3709361" y="2952330"/>
              <a:chExt cx="1700399" cy="1412240"/>
            </a:xfrm>
          </p:grpSpPr>
          <p:sp>
            <p:nvSpPr>
              <p:cNvPr id="80" name="Rectangle: Rounded Corners 79">
                <a:extLst>
                  <a:ext uri="{FF2B5EF4-FFF2-40B4-BE49-F238E27FC236}">
                    <a16:creationId xmlns:a16="http://schemas.microsoft.com/office/drawing/2014/main" id="{1C2E884C-8668-A9D4-4FC8-979524E02C24}"/>
                  </a:ext>
                </a:extLst>
              </p:cNvPr>
              <p:cNvSpPr/>
              <p:nvPr/>
            </p:nvSpPr>
            <p:spPr>
              <a:xfrm>
                <a:off x="3709361" y="2952330"/>
                <a:ext cx="1700399" cy="1412240"/>
              </a:xfrm>
              <a:prstGeom prst="roundRect">
                <a:avLst>
                  <a:gd name="adj" fmla="val 0"/>
                </a:avLst>
              </a:prstGeom>
              <a:solidFill>
                <a:srgbClr val="BA68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81" name="Oval 80">
                <a:extLst>
                  <a:ext uri="{FF2B5EF4-FFF2-40B4-BE49-F238E27FC236}">
                    <a16:creationId xmlns:a16="http://schemas.microsoft.com/office/drawing/2014/main" id="{A87B5B5F-5B25-B980-372C-C9731ADEF79D}"/>
                  </a:ext>
                </a:extLst>
              </p:cNvPr>
              <p:cNvSpPr/>
              <p:nvPr/>
            </p:nvSpPr>
            <p:spPr>
              <a:xfrm>
                <a:off x="4407911" y="4103767"/>
                <a:ext cx="117348" cy="117348"/>
              </a:xfrm>
              <a:prstGeom prst="ellipse">
                <a:avLst/>
              </a:prstGeom>
              <a:solidFill>
                <a:srgbClr val="DECEE9"/>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82" name="Straight Connector 81">
                <a:extLst>
                  <a:ext uri="{FF2B5EF4-FFF2-40B4-BE49-F238E27FC236}">
                    <a16:creationId xmlns:a16="http://schemas.microsoft.com/office/drawing/2014/main" id="{D790630F-CD99-4D88-9B68-51AFA61D3619}"/>
                  </a:ext>
                </a:extLst>
              </p:cNvPr>
              <p:cNvCxnSpPr>
                <a:cxnSpLocks/>
              </p:cNvCxnSpPr>
              <p:nvPr/>
            </p:nvCxnSpPr>
            <p:spPr>
              <a:xfrm>
                <a:off x="4466585" y="3911339"/>
                <a:ext cx="0" cy="192428"/>
              </a:xfrm>
              <a:prstGeom prst="line">
                <a:avLst/>
              </a:prstGeom>
              <a:ln w="9525">
                <a:solidFill>
                  <a:srgbClr val="DECEE9"/>
                </a:solidFill>
                <a:prstDash val="sysDash"/>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8A7A37F-350D-F6DF-9715-79BB627BA0D5}"/>
                  </a:ext>
                </a:extLst>
              </p:cNvPr>
              <p:cNvSpPr txBox="1"/>
              <p:nvPr/>
            </p:nvSpPr>
            <p:spPr>
              <a:xfrm>
                <a:off x="3911378" y="3196253"/>
                <a:ext cx="1094044" cy="461665"/>
              </a:xfrm>
              <a:prstGeom prst="rect">
                <a:avLst/>
              </a:prstGeom>
              <a:noFill/>
              <a:ln>
                <a:noFill/>
              </a:ln>
            </p:spPr>
            <p:txBody>
              <a:bodyPr wrap="square" rtlCol="0">
                <a:spAutoFit/>
              </a:bodyPr>
              <a:lstStyle/>
              <a:p>
                <a:pPr algn="ctr"/>
                <a:r>
                  <a:rPr lang="en-IN" sz="1200" b="1" dirty="0">
                    <a:solidFill>
                      <a:schemeClr val="bg1"/>
                    </a:solidFill>
                  </a:rPr>
                  <a:t>Competent Staff:</a:t>
                </a:r>
              </a:p>
            </p:txBody>
          </p:sp>
          <p:sp>
            <p:nvSpPr>
              <p:cNvPr id="84" name="TextBox 83">
                <a:extLst>
                  <a:ext uri="{FF2B5EF4-FFF2-40B4-BE49-F238E27FC236}">
                    <a16:creationId xmlns:a16="http://schemas.microsoft.com/office/drawing/2014/main" id="{22D856AC-712C-6B1B-FC83-3A4F95244421}"/>
                  </a:ext>
                </a:extLst>
              </p:cNvPr>
              <p:cNvSpPr txBox="1"/>
              <p:nvPr/>
            </p:nvSpPr>
            <p:spPr>
              <a:xfrm>
                <a:off x="4185567" y="3605916"/>
                <a:ext cx="551434" cy="276999"/>
              </a:xfrm>
              <a:prstGeom prst="rect">
                <a:avLst/>
              </a:prstGeom>
              <a:noFill/>
              <a:ln>
                <a:noFill/>
              </a:ln>
            </p:spPr>
            <p:txBody>
              <a:bodyPr wrap="square" rtlCol="0">
                <a:spAutoFit/>
              </a:bodyPr>
              <a:lstStyle/>
              <a:p>
                <a:pPr algn="ctr"/>
                <a:r>
                  <a:rPr lang="en-IN" sz="1200" dirty="0">
                    <a:solidFill>
                      <a:schemeClr val="bg1"/>
                    </a:solidFill>
                  </a:rPr>
                  <a:t>7.2%</a:t>
                </a:r>
              </a:p>
            </p:txBody>
          </p:sp>
        </p:grpSp>
        <p:cxnSp>
          <p:nvCxnSpPr>
            <p:cNvPr id="85" name="Straight Connector 84">
              <a:extLst>
                <a:ext uri="{FF2B5EF4-FFF2-40B4-BE49-F238E27FC236}">
                  <a16:creationId xmlns:a16="http://schemas.microsoft.com/office/drawing/2014/main" id="{D528ED60-16A1-BFD3-A4EA-006B5F861190}"/>
                </a:ext>
              </a:extLst>
            </p:cNvPr>
            <p:cNvCxnSpPr>
              <a:cxnSpLocks/>
            </p:cNvCxnSpPr>
            <p:nvPr/>
          </p:nvCxnSpPr>
          <p:spPr>
            <a:xfrm>
              <a:off x="3669945" y="4923709"/>
              <a:ext cx="0" cy="1412240"/>
            </a:xfrm>
            <a:prstGeom prst="line">
              <a:avLst/>
            </a:prstGeom>
            <a:ln w="12700">
              <a:solidFill>
                <a:srgbClr val="DECEE9"/>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091D45-BF28-B25F-C0B3-8FA1098BF704}"/>
                </a:ext>
              </a:extLst>
            </p:cNvPr>
            <p:cNvCxnSpPr>
              <a:cxnSpLocks/>
            </p:cNvCxnSpPr>
            <p:nvPr/>
          </p:nvCxnSpPr>
          <p:spPr>
            <a:xfrm>
              <a:off x="5152539" y="4920617"/>
              <a:ext cx="0" cy="1412240"/>
            </a:xfrm>
            <a:prstGeom prst="line">
              <a:avLst/>
            </a:prstGeom>
            <a:ln w="19050">
              <a:solidFill>
                <a:srgbClr val="DECEE9"/>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17EA012B-E47F-7761-A516-29CB26AAF35F}"/>
                </a:ext>
              </a:extLst>
            </p:cNvPr>
            <p:cNvGrpSpPr/>
            <p:nvPr/>
          </p:nvGrpSpPr>
          <p:grpSpPr>
            <a:xfrm>
              <a:off x="5151040" y="4919740"/>
              <a:ext cx="1699200" cy="1414780"/>
              <a:chOff x="5174189" y="2951060"/>
              <a:chExt cx="1699200" cy="1414780"/>
            </a:xfrm>
          </p:grpSpPr>
          <p:sp>
            <p:nvSpPr>
              <p:cNvPr id="88" name="Rectangle: Rounded Corners 87">
                <a:extLst>
                  <a:ext uri="{FF2B5EF4-FFF2-40B4-BE49-F238E27FC236}">
                    <a16:creationId xmlns:a16="http://schemas.microsoft.com/office/drawing/2014/main" id="{AEFB309E-0592-A638-CE01-E472A2CBD3F2}"/>
                  </a:ext>
                </a:extLst>
              </p:cNvPr>
              <p:cNvSpPr/>
              <p:nvPr/>
            </p:nvSpPr>
            <p:spPr>
              <a:xfrm>
                <a:off x="5174189" y="2951060"/>
                <a:ext cx="1699200" cy="1414780"/>
              </a:xfrm>
              <a:prstGeom prst="roundRect">
                <a:avLst>
                  <a:gd name="adj" fmla="val 0"/>
                </a:avLst>
              </a:prstGeom>
              <a:solidFill>
                <a:srgbClr val="CE93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89" name="Oval 88">
                <a:extLst>
                  <a:ext uri="{FF2B5EF4-FFF2-40B4-BE49-F238E27FC236}">
                    <a16:creationId xmlns:a16="http://schemas.microsoft.com/office/drawing/2014/main" id="{7E68F0EC-A251-7E5A-E99B-303D641C31D1}"/>
                  </a:ext>
                </a:extLst>
              </p:cNvPr>
              <p:cNvSpPr/>
              <p:nvPr/>
            </p:nvSpPr>
            <p:spPr>
              <a:xfrm>
                <a:off x="5964194" y="3106878"/>
                <a:ext cx="117348" cy="117348"/>
              </a:xfrm>
              <a:prstGeom prst="ellipse">
                <a:avLst/>
              </a:prstGeom>
              <a:solidFill>
                <a:srgbClr val="DECEE9"/>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90" name="Straight Connector 89">
                <a:extLst>
                  <a:ext uri="{FF2B5EF4-FFF2-40B4-BE49-F238E27FC236}">
                    <a16:creationId xmlns:a16="http://schemas.microsoft.com/office/drawing/2014/main" id="{CE95BA02-A8A3-5ED1-6F06-843EAA26866F}"/>
                  </a:ext>
                </a:extLst>
              </p:cNvPr>
              <p:cNvCxnSpPr>
                <a:cxnSpLocks/>
                <a:endCxn id="91" idx="0"/>
              </p:cNvCxnSpPr>
              <p:nvPr/>
            </p:nvCxnSpPr>
            <p:spPr>
              <a:xfrm>
                <a:off x="6022868" y="3224226"/>
                <a:ext cx="0" cy="492446"/>
              </a:xfrm>
              <a:prstGeom prst="line">
                <a:avLst/>
              </a:prstGeom>
              <a:ln w="9525">
                <a:solidFill>
                  <a:srgbClr val="DECEE9"/>
                </a:solidFill>
                <a:prstDash val="sysDash"/>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821A5EB-5D27-815A-D627-BEAF12EFF5D9}"/>
                  </a:ext>
                </a:extLst>
              </p:cNvPr>
              <p:cNvSpPr txBox="1"/>
              <p:nvPr/>
            </p:nvSpPr>
            <p:spPr>
              <a:xfrm>
                <a:off x="5316748" y="3716672"/>
                <a:ext cx="1412240" cy="276999"/>
              </a:xfrm>
              <a:prstGeom prst="rect">
                <a:avLst/>
              </a:prstGeom>
              <a:noFill/>
              <a:ln>
                <a:noFill/>
              </a:ln>
            </p:spPr>
            <p:txBody>
              <a:bodyPr wrap="square" rtlCol="0">
                <a:spAutoFit/>
              </a:bodyPr>
              <a:lstStyle/>
              <a:p>
                <a:pPr algn="ctr"/>
                <a:r>
                  <a:rPr lang="en-IN" sz="1200" b="1" dirty="0">
                    <a:solidFill>
                      <a:schemeClr val="bg1"/>
                    </a:solidFill>
                  </a:rPr>
                  <a:t>Ownership:</a:t>
                </a:r>
              </a:p>
            </p:txBody>
          </p:sp>
          <p:sp>
            <p:nvSpPr>
              <p:cNvPr id="92" name="TextBox 91">
                <a:extLst>
                  <a:ext uri="{FF2B5EF4-FFF2-40B4-BE49-F238E27FC236}">
                    <a16:creationId xmlns:a16="http://schemas.microsoft.com/office/drawing/2014/main" id="{D9150CC3-D13D-5C00-9D59-21E678BEDCDE}"/>
                  </a:ext>
                </a:extLst>
              </p:cNvPr>
              <p:cNvSpPr txBox="1"/>
              <p:nvPr/>
            </p:nvSpPr>
            <p:spPr>
              <a:xfrm>
                <a:off x="5747151" y="3914976"/>
                <a:ext cx="551434" cy="276999"/>
              </a:xfrm>
              <a:prstGeom prst="rect">
                <a:avLst/>
              </a:prstGeom>
              <a:noFill/>
              <a:ln>
                <a:noFill/>
              </a:ln>
            </p:spPr>
            <p:txBody>
              <a:bodyPr wrap="square" rtlCol="0">
                <a:spAutoFit/>
              </a:bodyPr>
              <a:lstStyle/>
              <a:p>
                <a:pPr algn="ctr"/>
                <a:r>
                  <a:rPr lang="en-IN" sz="1200" dirty="0">
                    <a:solidFill>
                      <a:schemeClr val="bg1"/>
                    </a:solidFill>
                  </a:rPr>
                  <a:t>5.3%</a:t>
                </a:r>
              </a:p>
            </p:txBody>
          </p:sp>
        </p:grpSp>
        <p:cxnSp>
          <p:nvCxnSpPr>
            <p:cNvPr id="93" name="Straight Connector 92">
              <a:extLst>
                <a:ext uri="{FF2B5EF4-FFF2-40B4-BE49-F238E27FC236}">
                  <a16:creationId xmlns:a16="http://schemas.microsoft.com/office/drawing/2014/main" id="{E615143E-3D18-20E2-A70E-F2599C9D9367}"/>
                </a:ext>
              </a:extLst>
            </p:cNvPr>
            <p:cNvCxnSpPr>
              <a:cxnSpLocks/>
            </p:cNvCxnSpPr>
            <p:nvPr/>
          </p:nvCxnSpPr>
          <p:spPr>
            <a:xfrm>
              <a:off x="6864109" y="4918863"/>
              <a:ext cx="0" cy="1412240"/>
            </a:xfrm>
            <a:prstGeom prst="line">
              <a:avLst/>
            </a:prstGeom>
            <a:ln w="12700">
              <a:solidFill>
                <a:srgbClr val="DECEE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14960F4-D4B4-452E-751F-85878595AEDE}"/>
                </a:ext>
              </a:extLst>
            </p:cNvPr>
            <p:cNvCxnSpPr>
              <a:cxnSpLocks/>
            </p:cNvCxnSpPr>
            <p:nvPr/>
          </p:nvCxnSpPr>
          <p:spPr>
            <a:xfrm>
              <a:off x="8365404" y="4918863"/>
              <a:ext cx="0" cy="1412240"/>
            </a:xfrm>
            <a:prstGeom prst="line">
              <a:avLst/>
            </a:prstGeom>
            <a:ln w="12700">
              <a:solidFill>
                <a:srgbClr val="DECEE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159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22" presetClass="entr" presetSubtype="4"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wipe(down)">
                                      <p:cBhvr>
                                        <p:cTn id="21" dur="500"/>
                                        <p:tgtEl>
                                          <p:spTgt spid="9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wipe(down)">
                                      <p:cBhvr>
                                        <p:cTn id="2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Quick Facts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r>
              <a:rPr lang="en-US" dirty="0"/>
              <a:t>Worldwide IT spending is </a:t>
            </a:r>
            <a:r>
              <a:rPr lang="en-US" b="1" dirty="0">
                <a:solidFill>
                  <a:schemeClr val="tx2"/>
                </a:solidFill>
              </a:rPr>
              <a:t>$5.06 trillion</a:t>
            </a:r>
            <a:r>
              <a:rPr lang="en-US" dirty="0"/>
              <a:t> in 2024, a </a:t>
            </a:r>
            <a:r>
              <a:rPr lang="en-US" b="1" dirty="0">
                <a:solidFill>
                  <a:schemeClr val="tx2"/>
                </a:solidFill>
              </a:rPr>
              <a:t>30.71 percent increase</a:t>
            </a:r>
            <a:r>
              <a:rPr lang="en-US" b="1" dirty="0"/>
              <a:t> </a:t>
            </a:r>
            <a:r>
              <a:rPr lang="en-US" dirty="0"/>
              <a:t>from 2020 spending. </a:t>
            </a:r>
          </a:p>
          <a:p>
            <a:r>
              <a:rPr lang="en-US" dirty="0"/>
              <a:t>By 2027, employers will need nearly </a:t>
            </a:r>
            <a:r>
              <a:rPr lang="en-US" b="1" dirty="0">
                <a:solidFill>
                  <a:schemeClr val="tx2"/>
                </a:solidFill>
              </a:rPr>
              <a:t>88 million</a:t>
            </a:r>
            <a:r>
              <a:rPr lang="en-US" dirty="0"/>
              <a:t> individuals in project management-oriented roles. China and India will represent </a:t>
            </a:r>
            <a:r>
              <a:rPr lang="en-US" b="1" dirty="0">
                <a:solidFill>
                  <a:schemeClr val="tx2"/>
                </a:solidFill>
              </a:rPr>
              <a:t>more than 75 percent</a:t>
            </a:r>
            <a:r>
              <a:rPr lang="en-US" dirty="0"/>
              <a:t> of the total project management-oriented employment.</a:t>
            </a:r>
          </a:p>
          <a:p>
            <a:r>
              <a:rPr lang="en-US" dirty="0"/>
              <a:t>IT spending in India to </a:t>
            </a:r>
            <a:r>
              <a:rPr lang="en-US" b="1" dirty="0"/>
              <a:t>grow at 9.9%</a:t>
            </a:r>
            <a:r>
              <a:rPr lang="en-US" dirty="0"/>
              <a:t>, to cross </a:t>
            </a:r>
            <a:r>
              <a:rPr lang="en-US" b="1" dirty="0">
                <a:solidFill>
                  <a:schemeClr val="accent6"/>
                </a:solidFill>
              </a:rPr>
              <a:t>$59 billion</a:t>
            </a:r>
            <a:r>
              <a:rPr lang="en-US" dirty="0"/>
              <a:t> by 2027 (</a:t>
            </a:r>
            <a:r>
              <a:rPr lang="en-US" dirty="0">
                <a:hlinkClick r:id="rId2"/>
              </a:rPr>
              <a:t>source</a:t>
            </a:r>
            <a:r>
              <a:rPr lang="en-US" dirty="0"/>
              <a:t>)</a:t>
            </a:r>
          </a:p>
          <a:p>
            <a:r>
              <a:rPr lang="en-US" dirty="0"/>
              <a:t>In 2024, the average salary in US dollars for someone in the IT Project Management profession was </a:t>
            </a:r>
            <a:r>
              <a:rPr lang="en-US" b="1" dirty="0">
                <a:solidFill>
                  <a:schemeClr val="tx2"/>
                </a:solidFill>
              </a:rPr>
              <a:t>$1,16,212</a:t>
            </a:r>
            <a:r>
              <a:rPr lang="en-US" dirty="0"/>
              <a:t> per year in United States; </a:t>
            </a:r>
            <a:r>
              <a:rPr lang="en-US" b="1" dirty="0">
                <a:solidFill>
                  <a:schemeClr val="tx2"/>
                </a:solidFill>
              </a:rPr>
              <a:t>$1,40,000</a:t>
            </a:r>
            <a:r>
              <a:rPr lang="en-US" dirty="0"/>
              <a:t> in Australia (</a:t>
            </a:r>
            <a:r>
              <a:rPr lang="en-US" i="1" dirty="0"/>
              <a:t>the highest-paid country</a:t>
            </a:r>
            <a:r>
              <a:rPr lang="en-US" dirty="0"/>
              <a:t>); </a:t>
            </a:r>
            <a:r>
              <a:rPr lang="en-US" b="1" dirty="0">
                <a:solidFill>
                  <a:schemeClr val="tx2"/>
                </a:solidFill>
              </a:rPr>
              <a:t>$22,735</a:t>
            </a:r>
            <a:r>
              <a:rPr lang="en-US" dirty="0"/>
              <a:t> in India.</a:t>
            </a:r>
          </a:p>
          <a:p>
            <a:r>
              <a:rPr lang="en-US" dirty="0"/>
              <a:t>The top skills employers look for in new college graduates are all related to project management: </a:t>
            </a:r>
          </a:p>
          <a:p>
            <a:pPr lvl="1"/>
            <a:r>
              <a:rPr lang="en-US" b="1" dirty="0"/>
              <a:t>Team-work</a:t>
            </a:r>
            <a:endParaRPr lang="en-US" dirty="0"/>
          </a:p>
          <a:p>
            <a:pPr lvl="1"/>
            <a:r>
              <a:rPr lang="en-US" b="1" dirty="0"/>
              <a:t>Decision-making</a:t>
            </a:r>
            <a:endParaRPr lang="en-US" dirty="0"/>
          </a:p>
          <a:p>
            <a:pPr lvl="1"/>
            <a:r>
              <a:rPr lang="en-US" b="1" dirty="0"/>
              <a:t>Problem-solving</a:t>
            </a:r>
            <a:r>
              <a:rPr lang="en-US" dirty="0"/>
              <a:t>, and </a:t>
            </a:r>
          </a:p>
          <a:p>
            <a:pPr lvl="1"/>
            <a:r>
              <a:rPr lang="en-US" b="1" dirty="0"/>
              <a:t>Verbal Communications</a:t>
            </a:r>
            <a:endParaRPr lang="en-US" dirty="0"/>
          </a:p>
        </p:txBody>
      </p:sp>
    </p:spTree>
    <p:extLst>
      <p:ext uri="{BB962C8B-B14F-4D97-AF65-F5344CB8AC3E}">
        <p14:creationId xmlns:p14="http://schemas.microsoft.com/office/powerpoint/2010/main" val="19655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9D90-C241-CC4E-289C-3C4AB401C48D}"/>
              </a:ext>
            </a:extLst>
          </p:cNvPr>
          <p:cNvSpPr>
            <a:spLocks noGrp="1"/>
          </p:cNvSpPr>
          <p:nvPr>
            <p:ph type="title"/>
          </p:nvPr>
        </p:nvSpPr>
        <p:spPr/>
        <p:txBody>
          <a:bodyPr/>
          <a:lstStyle/>
          <a:p>
            <a:r>
              <a:rPr lang="en-IN" dirty="0"/>
              <a:t>Best Practices to excel in Project Delivery</a:t>
            </a:r>
          </a:p>
        </p:txBody>
      </p:sp>
      <p:sp>
        <p:nvSpPr>
          <p:cNvPr id="3" name="Content Placeholder 2">
            <a:extLst>
              <a:ext uri="{FF2B5EF4-FFF2-40B4-BE49-F238E27FC236}">
                <a16:creationId xmlns:a16="http://schemas.microsoft.com/office/drawing/2014/main" id="{C2C397CF-7778-C10E-D2B8-6AA13664511D}"/>
              </a:ext>
            </a:extLst>
          </p:cNvPr>
          <p:cNvSpPr>
            <a:spLocks noGrp="1"/>
          </p:cNvSpPr>
          <p:nvPr>
            <p:ph idx="1"/>
          </p:nvPr>
        </p:nvSpPr>
        <p:spPr/>
        <p:txBody>
          <a:bodyPr/>
          <a:lstStyle/>
          <a:p>
            <a:r>
              <a:rPr lang="en-IN" b="1" dirty="0"/>
              <a:t>Use an integrated toolbox.</a:t>
            </a:r>
          </a:p>
          <a:p>
            <a:pPr lvl="1"/>
            <a:r>
              <a:rPr lang="en-US" dirty="0"/>
              <a:t>Companies that consistently succeed in managing projects </a:t>
            </a:r>
            <a:r>
              <a:rPr lang="en-US" b="1" dirty="0"/>
              <a:t>clearly define what needs to be done</a:t>
            </a:r>
            <a:r>
              <a:rPr lang="en-US" dirty="0"/>
              <a:t> in a project, </a:t>
            </a:r>
            <a:r>
              <a:rPr lang="en-US" b="1" dirty="0"/>
              <a:t>by whom, when, </a:t>
            </a:r>
            <a:r>
              <a:rPr lang="en-US" dirty="0"/>
              <a:t>and </a:t>
            </a:r>
            <a:r>
              <a:rPr lang="en-US" b="1" dirty="0"/>
              <a:t>how</a:t>
            </a:r>
            <a:r>
              <a:rPr lang="en-US" dirty="0"/>
              <a:t>. </a:t>
            </a:r>
          </a:p>
          <a:p>
            <a:pPr lvl="1"/>
            <a:r>
              <a:rPr lang="en-US" dirty="0"/>
              <a:t>They </a:t>
            </a:r>
            <a:r>
              <a:rPr lang="en-US" b="1" dirty="0"/>
              <a:t>use an integrated toolbox</a:t>
            </a:r>
            <a:r>
              <a:rPr lang="en-US" dirty="0"/>
              <a:t>, including project management </a:t>
            </a:r>
            <a:r>
              <a:rPr lang="en-US" b="1" dirty="0"/>
              <a:t>tools</a:t>
            </a:r>
            <a:r>
              <a:rPr lang="en-US" dirty="0"/>
              <a:t>, </a:t>
            </a:r>
            <a:r>
              <a:rPr lang="en-US" b="1" dirty="0"/>
              <a:t>methods</a:t>
            </a:r>
            <a:r>
              <a:rPr lang="en-US" dirty="0"/>
              <a:t>, and </a:t>
            </a:r>
            <a:r>
              <a:rPr lang="en-US" b="1" dirty="0"/>
              <a:t>techniques</a:t>
            </a:r>
            <a:r>
              <a:rPr lang="en-US" dirty="0"/>
              <a:t>. </a:t>
            </a:r>
          </a:p>
          <a:p>
            <a:pPr lvl="1"/>
            <a:r>
              <a:rPr lang="en-US" dirty="0"/>
              <a:t>They carefully </a:t>
            </a:r>
            <a:r>
              <a:rPr lang="en-US" b="1" dirty="0"/>
              <a:t>select tools</a:t>
            </a:r>
            <a:r>
              <a:rPr lang="en-US" dirty="0"/>
              <a:t>, </a:t>
            </a:r>
            <a:r>
              <a:rPr lang="en-US" b="1" dirty="0"/>
              <a:t>align them with project </a:t>
            </a:r>
            <a:r>
              <a:rPr lang="en-US" dirty="0"/>
              <a:t>and </a:t>
            </a:r>
            <a:r>
              <a:rPr lang="en-US" b="1" dirty="0"/>
              <a:t>business goals</a:t>
            </a:r>
            <a:r>
              <a:rPr lang="en-US" dirty="0"/>
              <a:t>, link them to metrics, and provide them to project managers to deliver positive results.</a:t>
            </a:r>
            <a:endParaRPr lang="en-IN" dirty="0"/>
          </a:p>
          <a:p>
            <a:r>
              <a:rPr lang="en-IN" b="1" dirty="0"/>
              <a:t>Grow project leaders.</a:t>
            </a:r>
            <a:endParaRPr lang="en-US" dirty="0"/>
          </a:p>
          <a:p>
            <a:pPr lvl="1"/>
            <a:r>
              <a:rPr lang="en-US" dirty="0"/>
              <a:t>Companies that excel in project management often grow or develop their project leaders internally, providing them with </a:t>
            </a:r>
            <a:r>
              <a:rPr lang="en-US" b="1" dirty="0"/>
              <a:t>career opportunities</a:t>
            </a:r>
            <a:r>
              <a:rPr lang="en-US" dirty="0"/>
              <a:t>, </a:t>
            </a:r>
            <a:r>
              <a:rPr lang="en-US" b="1" dirty="0"/>
              <a:t>training</a:t>
            </a:r>
            <a:r>
              <a:rPr lang="en-US" dirty="0"/>
              <a:t>, and </a:t>
            </a:r>
            <a:r>
              <a:rPr lang="en-US" b="1" dirty="0"/>
              <a:t>mentoring</a:t>
            </a:r>
            <a:r>
              <a:rPr lang="en-US" dirty="0"/>
              <a:t>.</a:t>
            </a:r>
            <a:endParaRPr lang="en-IN" dirty="0"/>
          </a:p>
          <a:p>
            <a:r>
              <a:rPr lang="en-IN" b="1" dirty="0"/>
              <a:t>Develop a streamlined project delivery process.</a:t>
            </a:r>
          </a:p>
          <a:p>
            <a:pPr lvl="1"/>
            <a:r>
              <a:rPr lang="en-US" dirty="0"/>
              <a:t>All project leaders use a </a:t>
            </a:r>
            <a:r>
              <a:rPr lang="en-US" b="1" dirty="0"/>
              <a:t>shared road map</a:t>
            </a:r>
            <a:r>
              <a:rPr lang="en-US" dirty="0"/>
              <a:t>, </a:t>
            </a:r>
            <a:r>
              <a:rPr lang="en-US" b="1" dirty="0"/>
              <a:t>focusing on key business aspects </a:t>
            </a:r>
            <a:r>
              <a:rPr lang="en-US" dirty="0"/>
              <a:t>of their projects while integrating goals across all parts of the organization.</a:t>
            </a:r>
            <a:endParaRPr lang="en-IN" dirty="0"/>
          </a:p>
          <a:p>
            <a:r>
              <a:rPr lang="en-IN" b="1" dirty="0"/>
              <a:t>Measure project health using metrices.</a:t>
            </a:r>
            <a:endParaRPr lang="en-US" dirty="0"/>
          </a:p>
          <a:p>
            <a:pPr lvl="1"/>
            <a:r>
              <a:rPr lang="en-US" dirty="0"/>
              <a:t>Metrics often include </a:t>
            </a:r>
            <a:r>
              <a:rPr lang="en-US" b="1" dirty="0"/>
              <a:t>customer satisfaction</a:t>
            </a:r>
            <a:r>
              <a:rPr lang="en-US" dirty="0"/>
              <a:t>, </a:t>
            </a:r>
            <a:r>
              <a:rPr lang="en-US" b="1" dirty="0"/>
              <a:t>return on investment</a:t>
            </a:r>
            <a:r>
              <a:rPr lang="en-US" dirty="0"/>
              <a:t>, and percentage of schedule buffer consumed.</a:t>
            </a:r>
            <a:endParaRPr lang="en-IN" dirty="0"/>
          </a:p>
        </p:txBody>
      </p:sp>
    </p:spTree>
    <p:extLst>
      <p:ext uri="{BB962C8B-B14F-4D97-AF65-F5344CB8AC3E}">
        <p14:creationId xmlns:p14="http://schemas.microsoft.com/office/powerpoint/2010/main" val="327631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peedee Service System">
            <a:hlinkClick r:id="" action="ppaction://media"/>
            <a:extLst>
              <a:ext uri="{FF2B5EF4-FFF2-40B4-BE49-F238E27FC236}">
                <a16:creationId xmlns:a16="http://schemas.microsoft.com/office/drawing/2014/main" id="{3FDD6F08-5FC3-0989-00E6-3353AE3E1B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6331" y="292944"/>
            <a:ext cx="9939338" cy="5591175"/>
          </a:xfrm>
        </p:spPr>
      </p:pic>
      <p:sp>
        <p:nvSpPr>
          <p:cNvPr id="5" name="TextBox 4">
            <a:extLst>
              <a:ext uri="{FF2B5EF4-FFF2-40B4-BE49-F238E27FC236}">
                <a16:creationId xmlns:a16="http://schemas.microsoft.com/office/drawing/2014/main" id="{B570F680-6DD5-4FF5-4C40-D4F056EE8631}"/>
              </a:ext>
            </a:extLst>
          </p:cNvPr>
          <p:cNvSpPr txBox="1"/>
          <p:nvPr/>
        </p:nvSpPr>
        <p:spPr>
          <a:xfrm>
            <a:off x="2448533" y="6103391"/>
            <a:ext cx="7294934" cy="461665"/>
          </a:xfrm>
          <a:prstGeom prst="rect">
            <a:avLst/>
          </a:prstGeom>
          <a:noFill/>
        </p:spPr>
        <p:txBody>
          <a:bodyPr wrap="square">
            <a:spAutoFit/>
          </a:bodyPr>
          <a:lstStyle/>
          <a:p>
            <a:pPr algn="ctr"/>
            <a:r>
              <a:rPr lang="en-IN" sz="2400" b="1" i="0" dirty="0" err="1">
                <a:effectLst/>
                <a:latin typeface="+mj-lt"/>
              </a:rPr>
              <a:t>Speedee</a:t>
            </a:r>
            <a:r>
              <a:rPr lang="en-IN" sz="2400" b="1" i="0" dirty="0">
                <a:effectLst/>
                <a:latin typeface="+mj-lt"/>
              </a:rPr>
              <a:t> Service System </a:t>
            </a:r>
            <a:r>
              <a:rPr lang="en-IN" sz="2400" i="0" dirty="0">
                <a:effectLst/>
                <a:latin typeface="+mj-lt"/>
              </a:rPr>
              <a:t>from the movie</a:t>
            </a:r>
            <a:r>
              <a:rPr lang="en-IN" sz="2400" b="1" i="0" dirty="0">
                <a:effectLst/>
                <a:latin typeface="+mj-lt"/>
              </a:rPr>
              <a:t> “</a:t>
            </a:r>
            <a:r>
              <a:rPr lang="en-IN" sz="2400" i="1" dirty="0">
                <a:effectLst/>
                <a:latin typeface="+mj-lt"/>
              </a:rPr>
              <a:t>The Founder</a:t>
            </a:r>
            <a:r>
              <a:rPr lang="en-IN" sz="2400" b="1" i="0" dirty="0">
                <a:effectLst/>
                <a:latin typeface="+mj-lt"/>
              </a:rPr>
              <a:t>”</a:t>
            </a:r>
          </a:p>
        </p:txBody>
      </p:sp>
    </p:spTree>
    <p:extLst>
      <p:ext uri="{BB962C8B-B14F-4D97-AF65-F5344CB8AC3E}">
        <p14:creationId xmlns:p14="http://schemas.microsoft.com/office/powerpoint/2010/main" val="89585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The Role of the Project Manager</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- 2</a:t>
            </a:r>
          </a:p>
        </p:txBody>
      </p:sp>
    </p:spTree>
    <p:extLst>
      <p:ext uri="{BB962C8B-B14F-4D97-AF65-F5344CB8AC3E}">
        <p14:creationId xmlns:p14="http://schemas.microsoft.com/office/powerpoint/2010/main" val="3316408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E7616-CA1E-C2D6-D246-52D70AD95B9C}"/>
              </a:ext>
            </a:extLst>
          </p:cNvPr>
          <p:cNvSpPr>
            <a:spLocks noGrp="1"/>
          </p:cNvSpPr>
          <p:nvPr>
            <p:ph type="title"/>
          </p:nvPr>
        </p:nvSpPr>
        <p:spPr/>
        <p:txBody>
          <a:bodyPr/>
          <a:lstStyle/>
          <a:p>
            <a:r>
              <a:rPr lang="en-IN" dirty="0"/>
              <a:t>The Role of the Project Manager</a:t>
            </a:r>
          </a:p>
        </p:txBody>
      </p:sp>
      <p:sp>
        <p:nvSpPr>
          <p:cNvPr id="3" name="Content Placeholder 2">
            <a:extLst>
              <a:ext uri="{FF2B5EF4-FFF2-40B4-BE49-F238E27FC236}">
                <a16:creationId xmlns:a16="http://schemas.microsoft.com/office/drawing/2014/main" id="{366BACEC-74D8-107A-729E-2CBF2A54FE95}"/>
              </a:ext>
            </a:extLst>
          </p:cNvPr>
          <p:cNvSpPr>
            <a:spLocks noGrp="1"/>
          </p:cNvSpPr>
          <p:nvPr>
            <p:ph idx="1"/>
          </p:nvPr>
        </p:nvSpPr>
        <p:spPr/>
        <p:txBody>
          <a:bodyPr/>
          <a:lstStyle/>
          <a:p>
            <a:r>
              <a:rPr lang="en-US" b="1" dirty="0">
                <a:solidFill>
                  <a:schemeClr val="accent6"/>
                </a:solidFill>
              </a:rPr>
              <a:t>Project Managers</a:t>
            </a:r>
            <a:r>
              <a:rPr lang="en-US" dirty="0"/>
              <a:t> are </a:t>
            </a:r>
            <a:r>
              <a:rPr lang="en-US" b="1" dirty="0">
                <a:solidFill>
                  <a:schemeClr val="tx2"/>
                </a:solidFill>
              </a:rPr>
              <a:t>organized</a:t>
            </a:r>
            <a:r>
              <a:rPr lang="en-US" dirty="0"/>
              <a:t>, </a:t>
            </a:r>
            <a:r>
              <a:rPr lang="en-US" b="1" dirty="0">
                <a:solidFill>
                  <a:schemeClr val="tx2"/>
                </a:solidFill>
                <a:hlinkClick r:id="rId2"/>
              </a:rPr>
              <a:t>passionate</a:t>
            </a:r>
            <a:r>
              <a:rPr lang="en-US" dirty="0"/>
              <a:t>, and </a:t>
            </a:r>
            <a:r>
              <a:rPr lang="en-US" b="1" dirty="0">
                <a:solidFill>
                  <a:schemeClr val="tx2"/>
                </a:solidFill>
              </a:rPr>
              <a:t>goal-oriented </a:t>
            </a:r>
            <a:r>
              <a:rPr lang="en-US" dirty="0"/>
              <a:t>individuals who drive business results by leading projects.</a:t>
            </a:r>
          </a:p>
          <a:p>
            <a:r>
              <a:rPr lang="en-US" dirty="0"/>
              <a:t>They are also </a:t>
            </a:r>
            <a:r>
              <a:rPr lang="en-US" b="1" dirty="0"/>
              <a:t>change agents </a:t>
            </a:r>
            <a:r>
              <a:rPr lang="en-US" dirty="0"/>
              <a:t>who </a:t>
            </a:r>
            <a:r>
              <a:rPr lang="en-US" b="1" dirty="0"/>
              <a:t>work well under pressure </a:t>
            </a:r>
            <a:r>
              <a:rPr lang="en-US" dirty="0"/>
              <a:t>and </a:t>
            </a:r>
            <a:r>
              <a:rPr lang="en-US" b="1" dirty="0"/>
              <a:t>enjoy challenging work </a:t>
            </a:r>
            <a:r>
              <a:rPr lang="en-US" dirty="0"/>
              <a:t>environments.</a:t>
            </a:r>
          </a:p>
        </p:txBody>
      </p:sp>
    </p:spTree>
    <p:extLst>
      <p:ext uri="{BB962C8B-B14F-4D97-AF65-F5344CB8AC3E}">
        <p14:creationId xmlns:p14="http://schemas.microsoft.com/office/powerpoint/2010/main" val="6658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BC16F00-CF97-D748-6061-A9B095A3CDB1}"/>
              </a:ext>
            </a:extLst>
          </p:cNvPr>
          <p:cNvGrpSpPr/>
          <p:nvPr/>
        </p:nvGrpSpPr>
        <p:grpSpPr>
          <a:xfrm>
            <a:off x="5486476" y="2819476"/>
            <a:ext cx="1219048" cy="1219048"/>
            <a:chOff x="5486476" y="2819476"/>
            <a:chExt cx="1219048" cy="1219048"/>
          </a:xfrm>
        </p:grpSpPr>
        <p:grpSp>
          <p:nvGrpSpPr>
            <p:cNvPr id="21" name="Group 20">
              <a:extLst>
                <a:ext uri="{FF2B5EF4-FFF2-40B4-BE49-F238E27FC236}">
                  <a16:creationId xmlns:a16="http://schemas.microsoft.com/office/drawing/2014/main" id="{612305AE-D6C3-6C63-FF92-F4BBC0427ADE}"/>
                </a:ext>
              </a:extLst>
            </p:cNvPr>
            <p:cNvGrpSpPr/>
            <p:nvPr/>
          </p:nvGrpSpPr>
          <p:grpSpPr>
            <a:xfrm>
              <a:off x="5486476" y="2819476"/>
              <a:ext cx="1219048" cy="1219048"/>
              <a:chOff x="5486476" y="2819476"/>
              <a:chExt cx="1219048" cy="1219048"/>
            </a:xfrm>
          </p:grpSpPr>
          <p:pic>
            <p:nvPicPr>
              <p:cNvPr id="19" name="Picture 18">
                <a:extLst>
                  <a:ext uri="{FF2B5EF4-FFF2-40B4-BE49-F238E27FC236}">
                    <a16:creationId xmlns:a16="http://schemas.microsoft.com/office/drawing/2014/main" id="{E4AAC60D-31FE-BB1B-EF51-1C4953507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76" y="2819476"/>
                <a:ext cx="1219048" cy="1219048"/>
              </a:xfrm>
              <a:prstGeom prst="rect">
                <a:avLst/>
              </a:prstGeom>
            </p:spPr>
          </p:pic>
          <p:sp>
            <p:nvSpPr>
              <p:cNvPr id="20" name="Oval 19">
                <a:extLst>
                  <a:ext uri="{FF2B5EF4-FFF2-40B4-BE49-F238E27FC236}">
                    <a16:creationId xmlns:a16="http://schemas.microsoft.com/office/drawing/2014/main" id="{0C8498CE-5BAD-CEF9-C41F-038CE87AA080}"/>
                  </a:ext>
                </a:extLst>
              </p:cNvPr>
              <p:cNvSpPr/>
              <p:nvPr/>
            </p:nvSpPr>
            <p:spPr>
              <a:xfrm>
                <a:off x="5702822" y="3054485"/>
                <a:ext cx="749030" cy="749030"/>
              </a:xfrm>
              <a:prstGeom prst="ellipse">
                <a:avLst/>
              </a:prstGeom>
              <a:solidFill>
                <a:srgbClr val="33A6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a:extLst>
                <a:ext uri="{FF2B5EF4-FFF2-40B4-BE49-F238E27FC236}">
                  <a16:creationId xmlns:a16="http://schemas.microsoft.com/office/drawing/2014/main" id="{DAC3726F-F248-6C87-15DF-D4899CBAC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485" y="3054485"/>
              <a:ext cx="749031" cy="749031"/>
            </a:xfrm>
            <a:prstGeom prst="rect">
              <a:avLst/>
            </a:prstGeom>
          </p:spPr>
        </p:pic>
      </p:grpSp>
      <p:cxnSp>
        <p:nvCxnSpPr>
          <p:cNvPr id="7" name="Straight Connector 6">
            <a:extLst>
              <a:ext uri="{FF2B5EF4-FFF2-40B4-BE49-F238E27FC236}">
                <a16:creationId xmlns:a16="http://schemas.microsoft.com/office/drawing/2014/main" id="{6285AB83-44D0-BD11-1A24-F1E8E3C37CDF}"/>
              </a:ext>
            </a:extLst>
          </p:cNvPr>
          <p:cNvCxnSpPr>
            <a:cxnSpLocks/>
            <a:endCxn id="10" idx="2"/>
          </p:cNvCxnSpPr>
          <p:nvPr/>
        </p:nvCxnSpPr>
        <p:spPr>
          <a:xfrm flipV="1">
            <a:off x="6620364" y="2144270"/>
            <a:ext cx="1800829" cy="890760"/>
          </a:xfrm>
          <a:prstGeom prst="line">
            <a:avLst/>
          </a:prstGeom>
          <a:ln w="190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232A9A5-E357-D6D8-0678-3AF338E74ACD}"/>
              </a:ext>
            </a:extLst>
          </p:cNvPr>
          <p:cNvGrpSpPr/>
          <p:nvPr/>
        </p:nvGrpSpPr>
        <p:grpSpPr>
          <a:xfrm>
            <a:off x="8421193" y="1750300"/>
            <a:ext cx="787940" cy="787940"/>
            <a:chOff x="7422205" y="953311"/>
            <a:chExt cx="787940" cy="787940"/>
          </a:xfrm>
        </p:grpSpPr>
        <p:sp>
          <p:nvSpPr>
            <p:cNvPr id="10" name="Oval 9">
              <a:extLst>
                <a:ext uri="{FF2B5EF4-FFF2-40B4-BE49-F238E27FC236}">
                  <a16:creationId xmlns:a16="http://schemas.microsoft.com/office/drawing/2014/main" id="{E1DF389B-BF0A-40C1-8F1F-BBD1168DBF64}"/>
                </a:ext>
              </a:extLst>
            </p:cNvPr>
            <p:cNvSpPr/>
            <p:nvPr/>
          </p:nvSpPr>
          <p:spPr>
            <a:xfrm>
              <a:off x="7422205" y="953311"/>
              <a:ext cx="787940" cy="787940"/>
            </a:xfrm>
            <a:prstGeom prst="ellipse">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318CAF92-DDAF-F83B-65BC-1EF30013A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3541" y="1114647"/>
              <a:ext cx="465268" cy="465268"/>
            </a:xfrm>
            <a:prstGeom prst="rect">
              <a:avLst/>
            </a:prstGeom>
          </p:spPr>
        </p:pic>
      </p:grpSp>
      <p:sp>
        <p:nvSpPr>
          <p:cNvPr id="13" name="TextBox 12">
            <a:extLst>
              <a:ext uri="{FF2B5EF4-FFF2-40B4-BE49-F238E27FC236}">
                <a16:creationId xmlns:a16="http://schemas.microsoft.com/office/drawing/2014/main" id="{59134BC8-E886-26A4-D0A7-8D985060369C}"/>
              </a:ext>
            </a:extLst>
          </p:cNvPr>
          <p:cNvSpPr txBox="1"/>
          <p:nvPr/>
        </p:nvSpPr>
        <p:spPr>
          <a:xfrm>
            <a:off x="9209133" y="1750300"/>
            <a:ext cx="1218603" cy="338554"/>
          </a:xfrm>
          <a:prstGeom prst="rect">
            <a:avLst/>
          </a:prstGeom>
          <a:noFill/>
        </p:spPr>
        <p:txBody>
          <a:bodyPr wrap="none" rtlCol="0">
            <a:spAutoFit/>
          </a:bodyPr>
          <a:lstStyle/>
          <a:p>
            <a:r>
              <a:rPr lang="en-IN" sz="1600" dirty="0">
                <a:solidFill>
                  <a:schemeClr val="tx2">
                    <a:lumMod val="50000"/>
                  </a:schemeClr>
                </a:solidFill>
              </a:rPr>
              <a:t>People Skills</a:t>
            </a:r>
          </a:p>
        </p:txBody>
      </p:sp>
      <p:cxnSp>
        <p:nvCxnSpPr>
          <p:cNvPr id="25" name="Straight Connector 24">
            <a:extLst>
              <a:ext uri="{FF2B5EF4-FFF2-40B4-BE49-F238E27FC236}">
                <a16:creationId xmlns:a16="http://schemas.microsoft.com/office/drawing/2014/main" id="{F3BB4AC9-D34D-AEED-F247-790C11E12400}"/>
              </a:ext>
            </a:extLst>
          </p:cNvPr>
          <p:cNvCxnSpPr>
            <a:cxnSpLocks/>
            <a:stCxn id="19" idx="3"/>
            <a:endCxn id="27" idx="2"/>
          </p:cNvCxnSpPr>
          <p:nvPr/>
        </p:nvCxnSpPr>
        <p:spPr>
          <a:xfrm flipV="1">
            <a:off x="6705524" y="3351404"/>
            <a:ext cx="2342273" cy="77596"/>
          </a:xfrm>
          <a:prstGeom prst="line">
            <a:avLst/>
          </a:prstGeom>
          <a:ln w="190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940C062-E50F-38A9-9768-46549F196E5C}"/>
              </a:ext>
            </a:extLst>
          </p:cNvPr>
          <p:cNvGrpSpPr/>
          <p:nvPr/>
        </p:nvGrpSpPr>
        <p:grpSpPr>
          <a:xfrm>
            <a:off x="9047797" y="2957434"/>
            <a:ext cx="787940" cy="787940"/>
            <a:chOff x="7422205" y="953311"/>
            <a:chExt cx="787940" cy="787940"/>
          </a:xfrm>
        </p:grpSpPr>
        <p:sp>
          <p:nvSpPr>
            <p:cNvPr id="27" name="Oval 26">
              <a:extLst>
                <a:ext uri="{FF2B5EF4-FFF2-40B4-BE49-F238E27FC236}">
                  <a16:creationId xmlns:a16="http://schemas.microsoft.com/office/drawing/2014/main" id="{8F9901DA-79C1-7F66-E2C2-F77B65DD3A6E}"/>
                </a:ext>
              </a:extLst>
            </p:cNvPr>
            <p:cNvSpPr/>
            <p:nvPr/>
          </p:nvSpPr>
          <p:spPr>
            <a:xfrm>
              <a:off x="7422205" y="953311"/>
              <a:ext cx="787940" cy="787940"/>
            </a:xfrm>
            <a:prstGeom prst="ellipse">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CFBEC3D6-02C0-4727-81B2-D6624DCEE152}"/>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7583541" y="1114647"/>
              <a:ext cx="465268" cy="465268"/>
            </a:xfrm>
            <a:prstGeom prst="rect">
              <a:avLst/>
            </a:prstGeom>
          </p:spPr>
        </p:pic>
      </p:grpSp>
      <p:sp>
        <p:nvSpPr>
          <p:cNvPr id="29" name="TextBox 28">
            <a:extLst>
              <a:ext uri="{FF2B5EF4-FFF2-40B4-BE49-F238E27FC236}">
                <a16:creationId xmlns:a16="http://schemas.microsoft.com/office/drawing/2014/main" id="{7DB2C091-F25D-A37E-83F5-599FB4C99BE4}"/>
              </a:ext>
            </a:extLst>
          </p:cNvPr>
          <p:cNvSpPr txBox="1"/>
          <p:nvPr/>
        </p:nvSpPr>
        <p:spPr>
          <a:xfrm>
            <a:off x="9888966" y="3013763"/>
            <a:ext cx="1077539" cy="338554"/>
          </a:xfrm>
          <a:prstGeom prst="rect">
            <a:avLst/>
          </a:prstGeom>
          <a:noFill/>
        </p:spPr>
        <p:txBody>
          <a:bodyPr wrap="none" rtlCol="0">
            <a:spAutoFit/>
          </a:bodyPr>
          <a:lstStyle/>
          <a:p>
            <a:r>
              <a:rPr lang="en-IN" sz="1600" dirty="0">
                <a:solidFill>
                  <a:schemeClr val="tx2">
                    <a:lumMod val="50000"/>
                  </a:schemeClr>
                </a:solidFill>
              </a:rPr>
              <a:t>Leadership</a:t>
            </a:r>
          </a:p>
        </p:txBody>
      </p:sp>
      <p:cxnSp>
        <p:nvCxnSpPr>
          <p:cNvPr id="37" name="Straight Connector 36">
            <a:extLst>
              <a:ext uri="{FF2B5EF4-FFF2-40B4-BE49-F238E27FC236}">
                <a16:creationId xmlns:a16="http://schemas.microsoft.com/office/drawing/2014/main" id="{65BBED11-0FE0-A8A2-648A-4D7C62E77DD5}"/>
              </a:ext>
            </a:extLst>
          </p:cNvPr>
          <p:cNvCxnSpPr>
            <a:cxnSpLocks/>
            <a:endCxn id="39" idx="2"/>
          </p:cNvCxnSpPr>
          <p:nvPr/>
        </p:nvCxnSpPr>
        <p:spPr>
          <a:xfrm>
            <a:off x="6705524" y="3690119"/>
            <a:ext cx="1337977" cy="803059"/>
          </a:xfrm>
          <a:prstGeom prst="line">
            <a:avLst/>
          </a:prstGeom>
          <a:ln w="190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84DDBB26-AF90-EB6B-670C-50A7E18BDCE4}"/>
              </a:ext>
            </a:extLst>
          </p:cNvPr>
          <p:cNvGrpSpPr/>
          <p:nvPr/>
        </p:nvGrpSpPr>
        <p:grpSpPr>
          <a:xfrm>
            <a:off x="8043501" y="4099208"/>
            <a:ext cx="787940" cy="787940"/>
            <a:chOff x="7422205" y="953311"/>
            <a:chExt cx="787940" cy="787940"/>
          </a:xfrm>
        </p:grpSpPr>
        <p:sp>
          <p:nvSpPr>
            <p:cNvPr id="39" name="Oval 38">
              <a:extLst>
                <a:ext uri="{FF2B5EF4-FFF2-40B4-BE49-F238E27FC236}">
                  <a16:creationId xmlns:a16="http://schemas.microsoft.com/office/drawing/2014/main" id="{EB16AD02-B297-EB6D-B7F6-55F2CD9FCF40}"/>
                </a:ext>
              </a:extLst>
            </p:cNvPr>
            <p:cNvSpPr/>
            <p:nvPr/>
          </p:nvSpPr>
          <p:spPr>
            <a:xfrm>
              <a:off x="7422205" y="953311"/>
              <a:ext cx="787940" cy="787940"/>
            </a:xfrm>
            <a:prstGeom prst="ellipse">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a:extLst>
                <a:ext uri="{FF2B5EF4-FFF2-40B4-BE49-F238E27FC236}">
                  <a16:creationId xmlns:a16="http://schemas.microsoft.com/office/drawing/2014/main" id="{0467DDF2-CF29-8A09-6A4E-C2373EB6B8FE}"/>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7583541" y="1114647"/>
              <a:ext cx="465268" cy="465268"/>
            </a:xfrm>
            <a:prstGeom prst="rect">
              <a:avLst/>
            </a:prstGeom>
          </p:spPr>
        </p:pic>
      </p:grpSp>
      <p:sp>
        <p:nvSpPr>
          <p:cNvPr id="41" name="TextBox 40">
            <a:extLst>
              <a:ext uri="{FF2B5EF4-FFF2-40B4-BE49-F238E27FC236}">
                <a16:creationId xmlns:a16="http://schemas.microsoft.com/office/drawing/2014/main" id="{349196A4-1DB1-48B0-7635-5B1B3986DCC7}"/>
              </a:ext>
            </a:extLst>
          </p:cNvPr>
          <p:cNvSpPr txBox="1"/>
          <p:nvPr/>
        </p:nvSpPr>
        <p:spPr>
          <a:xfrm>
            <a:off x="8831440" y="4154624"/>
            <a:ext cx="925253" cy="338554"/>
          </a:xfrm>
          <a:prstGeom prst="rect">
            <a:avLst/>
          </a:prstGeom>
          <a:noFill/>
        </p:spPr>
        <p:txBody>
          <a:bodyPr wrap="none" rtlCol="0">
            <a:spAutoFit/>
          </a:bodyPr>
          <a:lstStyle/>
          <a:p>
            <a:r>
              <a:rPr lang="en-IN" sz="1600" dirty="0">
                <a:solidFill>
                  <a:schemeClr val="tx2">
                    <a:lumMod val="50000"/>
                  </a:schemeClr>
                </a:solidFill>
              </a:rPr>
              <a:t>Listening</a:t>
            </a:r>
          </a:p>
        </p:txBody>
      </p:sp>
      <p:cxnSp>
        <p:nvCxnSpPr>
          <p:cNvPr id="43" name="Straight Connector 42">
            <a:extLst>
              <a:ext uri="{FF2B5EF4-FFF2-40B4-BE49-F238E27FC236}">
                <a16:creationId xmlns:a16="http://schemas.microsoft.com/office/drawing/2014/main" id="{15F72DE6-4202-1F8F-16AB-C09B1C25C659}"/>
              </a:ext>
            </a:extLst>
          </p:cNvPr>
          <p:cNvCxnSpPr>
            <a:cxnSpLocks/>
            <a:endCxn id="45" idx="1"/>
          </p:cNvCxnSpPr>
          <p:nvPr/>
        </p:nvCxnSpPr>
        <p:spPr>
          <a:xfrm>
            <a:off x="6369885" y="3963359"/>
            <a:ext cx="1162403" cy="1529404"/>
          </a:xfrm>
          <a:prstGeom prst="line">
            <a:avLst/>
          </a:prstGeom>
          <a:ln w="190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40D4C0A1-1468-995D-15BF-52ACA1EF1C75}"/>
              </a:ext>
            </a:extLst>
          </p:cNvPr>
          <p:cNvGrpSpPr/>
          <p:nvPr/>
        </p:nvGrpSpPr>
        <p:grpSpPr>
          <a:xfrm>
            <a:off x="7416897" y="5377372"/>
            <a:ext cx="787940" cy="787940"/>
            <a:chOff x="7422205" y="953311"/>
            <a:chExt cx="787940" cy="787940"/>
          </a:xfrm>
        </p:grpSpPr>
        <p:sp>
          <p:nvSpPr>
            <p:cNvPr id="45" name="Oval 44">
              <a:extLst>
                <a:ext uri="{FF2B5EF4-FFF2-40B4-BE49-F238E27FC236}">
                  <a16:creationId xmlns:a16="http://schemas.microsoft.com/office/drawing/2014/main" id="{82000F47-B3F0-5313-4BE9-364B5EA44596}"/>
                </a:ext>
              </a:extLst>
            </p:cNvPr>
            <p:cNvSpPr/>
            <p:nvPr/>
          </p:nvSpPr>
          <p:spPr>
            <a:xfrm>
              <a:off x="7422205" y="953311"/>
              <a:ext cx="787940" cy="787940"/>
            </a:xfrm>
            <a:prstGeom prst="ellipse">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Picture 45">
              <a:extLst>
                <a:ext uri="{FF2B5EF4-FFF2-40B4-BE49-F238E27FC236}">
                  <a16:creationId xmlns:a16="http://schemas.microsoft.com/office/drawing/2014/main" id="{CB57CE5A-25FD-99F7-664A-E00AF04631E6}"/>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7583541" y="1114647"/>
              <a:ext cx="465268" cy="465268"/>
            </a:xfrm>
            <a:prstGeom prst="rect">
              <a:avLst/>
            </a:prstGeom>
          </p:spPr>
        </p:pic>
      </p:grpSp>
      <p:sp>
        <p:nvSpPr>
          <p:cNvPr id="47" name="TextBox 46">
            <a:extLst>
              <a:ext uri="{FF2B5EF4-FFF2-40B4-BE49-F238E27FC236}">
                <a16:creationId xmlns:a16="http://schemas.microsoft.com/office/drawing/2014/main" id="{F8138F0E-8D0E-EC4E-7757-BDDC8897F5C6}"/>
              </a:ext>
            </a:extLst>
          </p:cNvPr>
          <p:cNvSpPr txBox="1"/>
          <p:nvPr/>
        </p:nvSpPr>
        <p:spPr>
          <a:xfrm>
            <a:off x="8164417" y="5445655"/>
            <a:ext cx="3342640" cy="338554"/>
          </a:xfrm>
          <a:prstGeom prst="rect">
            <a:avLst/>
          </a:prstGeom>
          <a:noFill/>
        </p:spPr>
        <p:txBody>
          <a:bodyPr wrap="square" rtlCol="0">
            <a:spAutoFit/>
          </a:bodyPr>
          <a:lstStyle/>
          <a:p>
            <a:pPr algn="ctr"/>
            <a:r>
              <a:rPr lang="en-IN" sz="1600" dirty="0">
                <a:solidFill>
                  <a:schemeClr val="tx2">
                    <a:lumMod val="50000"/>
                  </a:schemeClr>
                </a:solidFill>
              </a:rPr>
              <a:t>Integrity, Ethical behaviour, consistency</a:t>
            </a:r>
          </a:p>
        </p:txBody>
      </p:sp>
      <p:cxnSp>
        <p:nvCxnSpPr>
          <p:cNvPr id="53" name="Straight Connector 52">
            <a:extLst>
              <a:ext uri="{FF2B5EF4-FFF2-40B4-BE49-F238E27FC236}">
                <a16:creationId xmlns:a16="http://schemas.microsoft.com/office/drawing/2014/main" id="{B586318E-E0DA-3E12-B536-711ECE2F8E1C}"/>
              </a:ext>
            </a:extLst>
          </p:cNvPr>
          <p:cNvCxnSpPr>
            <a:cxnSpLocks/>
            <a:endCxn id="55" idx="7"/>
          </p:cNvCxnSpPr>
          <p:nvPr/>
        </p:nvCxnSpPr>
        <p:spPr>
          <a:xfrm flipH="1">
            <a:off x="5082924" y="4005387"/>
            <a:ext cx="701608" cy="1487376"/>
          </a:xfrm>
          <a:prstGeom prst="line">
            <a:avLst/>
          </a:prstGeom>
          <a:ln w="190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DEBE895E-15EF-8389-0BCC-D22F186794E6}"/>
              </a:ext>
            </a:extLst>
          </p:cNvPr>
          <p:cNvGrpSpPr/>
          <p:nvPr/>
        </p:nvGrpSpPr>
        <p:grpSpPr>
          <a:xfrm>
            <a:off x="4410375" y="5377372"/>
            <a:ext cx="787940" cy="787940"/>
            <a:chOff x="7422205" y="953311"/>
            <a:chExt cx="787940" cy="787940"/>
          </a:xfrm>
        </p:grpSpPr>
        <p:sp>
          <p:nvSpPr>
            <p:cNvPr id="55" name="Oval 54">
              <a:extLst>
                <a:ext uri="{FF2B5EF4-FFF2-40B4-BE49-F238E27FC236}">
                  <a16:creationId xmlns:a16="http://schemas.microsoft.com/office/drawing/2014/main" id="{4AD22DA2-412A-3209-0F34-33DFF0CC4774}"/>
                </a:ext>
              </a:extLst>
            </p:cNvPr>
            <p:cNvSpPr/>
            <p:nvPr/>
          </p:nvSpPr>
          <p:spPr>
            <a:xfrm>
              <a:off x="7422205" y="953311"/>
              <a:ext cx="787940" cy="787940"/>
            </a:xfrm>
            <a:prstGeom prst="ellipse">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a:extLst>
                <a:ext uri="{FF2B5EF4-FFF2-40B4-BE49-F238E27FC236}">
                  <a16:creationId xmlns:a16="http://schemas.microsoft.com/office/drawing/2014/main" id="{866C414B-C2E0-4F87-A07B-F20D27F6553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7583541" y="1114647"/>
              <a:ext cx="465268" cy="465268"/>
            </a:xfrm>
            <a:prstGeom prst="rect">
              <a:avLst/>
            </a:prstGeom>
          </p:spPr>
        </p:pic>
      </p:grpSp>
      <p:sp>
        <p:nvSpPr>
          <p:cNvPr id="57" name="TextBox 56">
            <a:extLst>
              <a:ext uri="{FF2B5EF4-FFF2-40B4-BE49-F238E27FC236}">
                <a16:creationId xmlns:a16="http://schemas.microsoft.com/office/drawing/2014/main" id="{DD8E5496-6BE4-08F2-24E1-6DEEAC60EC2F}"/>
              </a:ext>
            </a:extLst>
          </p:cNvPr>
          <p:cNvSpPr txBox="1"/>
          <p:nvPr/>
        </p:nvSpPr>
        <p:spPr>
          <a:xfrm>
            <a:off x="2222158" y="5826758"/>
            <a:ext cx="2258269" cy="338554"/>
          </a:xfrm>
          <a:prstGeom prst="rect">
            <a:avLst/>
          </a:prstGeom>
          <a:noFill/>
        </p:spPr>
        <p:txBody>
          <a:bodyPr wrap="square" rtlCol="0">
            <a:spAutoFit/>
          </a:bodyPr>
          <a:lstStyle/>
          <a:p>
            <a:pPr algn="r"/>
            <a:r>
              <a:rPr lang="en-IN" sz="1600" dirty="0">
                <a:solidFill>
                  <a:schemeClr val="tx2">
                    <a:lumMod val="50000"/>
                  </a:schemeClr>
                </a:solidFill>
              </a:rPr>
              <a:t>Strength at building trust</a:t>
            </a:r>
          </a:p>
        </p:txBody>
      </p:sp>
      <p:cxnSp>
        <p:nvCxnSpPr>
          <p:cNvPr id="60" name="Straight Connector 59">
            <a:extLst>
              <a:ext uri="{FF2B5EF4-FFF2-40B4-BE49-F238E27FC236}">
                <a16:creationId xmlns:a16="http://schemas.microsoft.com/office/drawing/2014/main" id="{26CA9F55-04BC-9709-E950-60C0D1E59B7A}"/>
              </a:ext>
            </a:extLst>
          </p:cNvPr>
          <p:cNvCxnSpPr>
            <a:cxnSpLocks/>
            <a:endCxn id="62" idx="7"/>
          </p:cNvCxnSpPr>
          <p:nvPr/>
        </p:nvCxnSpPr>
        <p:spPr>
          <a:xfrm flipH="1">
            <a:off x="4085231" y="3746603"/>
            <a:ext cx="1534298" cy="533729"/>
          </a:xfrm>
          <a:prstGeom prst="line">
            <a:avLst/>
          </a:prstGeom>
          <a:ln w="190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7611B47F-8180-AD13-077C-A2A673FD6746}"/>
              </a:ext>
            </a:extLst>
          </p:cNvPr>
          <p:cNvGrpSpPr/>
          <p:nvPr/>
        </p:nvGrpSpPr>
        <p:grpSpPr>
          <a:xfrm>
            <a:off x="3412682" y="4164941"/>
            <a:ext cx="787940" cy="787940"/>
            <a:chOff x="7422205" y="953311"/>
            <a:chExt cx="787940" cy="787940"/>
          </a:xfrm>
        </p:grpSpPr>
        <p:sp>
          <p:nvSpPr>
            <p:cNvPr id="62" name="Oval 61">
              <a:extLst>
                <a:ext uri="{FF2B5EF4-FFF2-40B4-BE49-F238E27FC236}">
                  <a16:creationId xmlns:a16="http://schemas.microsoft.com/office/drawing/2014/main" id="{7114F3B4-837D-0FA6-7254-6F4BB19C10D2}"/>
                </a:ext>
              </a:extLst>
            </p:cNvPr>
            <p:cNvSpPr/>
            <p:nvPr/>
          </p:nvSpPr>
          <p:spPr>
            <a:xfrm>
              <a:off x="7422205" y="953311"/>
              <a:ext cx="787940" cy="787940"/>
            </a:xfrm>
            <a:prstGeom prst="ellipse">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3" name="Picture 62">
              <a:extLst>
                <a:ext uri="{FF2B5EF4-FFF2-40B4-BE49-F238E27FC236}">
                  <a16:creationId xmlns:a16="http://schemas.microsoft.com/office/drawing/2014/main" id="{D32CCC14-B13E-0BAD-5273-0F6F4F122230}"/>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7583541" y="1114647"/>
              <a:ext cx="465268" cy="465268"/>
            </a:xfrm>
            <a:prstGeom prst="rect">
              <a:avLst/>
            </a:prstGeom>
          </p:spPr>
        </p:pic>
      </p:grpSp>
      <p:sp>
        <p:nvSpPr>
          <p:cNvPr id="64" name="TextBox 63">
            <a:extLst>
              <a:ext uri="{FF2B5EF4-FFF2-40B4-BE49-F238E27FC236}">
                <a16:creationId xmlns:a16="http://schemas.microsoft.com/office/drawing/2014/main" id="{5019E73C-2AEF-B026-3047-BBB19F983F81}"/>
              </a:ext>
            </a:extLst>
          </p:cNvPr>
          <p:cNvSpPr txBox="1"/>
          <p:nvPr/>
        </p:nvSpPr>
        <p:spPr>
          <a:xfrm>
            <a:off x="1154031" y="4335542"/>
            <a:ext cx="2258269" cy="338554"/>
          </a:xfrm>
          <a:prstGeom prst="rect">
            <a:avLst/>
          </a:prstGeom>
          <a:noFill/>
        </p:spPr>
        <p:txBody>
          <a:bodyPr wrap="square" rtlCol="0">
            <a:spAutoFit/>
          </a:bodyPr>
          <a:lstStyle/>
          <a:p>
            <a:pPr algn="r"/>
            <a:r>
              <a:rPr lang="en-IN" sz="1600" dirty="0">
                <a:solidFill>
                  <a:schemeClr val="tx2">
                    <a:lumMod val="50000"/>
                  </a:schemeClr>
                </a:solidFill>
              </a:rPr>
              <a:t>Verbal Communication</a:t>
            </a:r>
          </a:p>
        </p:txBody>
      </p:sp>
      <p:cxnSp>
        <p:nvCxnSpPr>
          <p:cNvPr id="67" name="Straight Connector 66">
            <a:extLst>
              <a:ext uri="{FF2B5EF4-FFF2-40B4-BE49-F238E27FC236}">
                <a16:creationId xmlns:a16="http://schemas.microsoft.com/office/drawing/2014/main" id="{2F707944-9AEC-46C8-3CF9-5AA20FA40D22}"/>
              </a:ext>
            </a:extLst>
          </p:cNvPr>
          <p:cNvCxnSpPr>
            <a:cxnSpLocks/>
            <a:stCxn id="19" idx="1"/>
            <a:endCxn id="69" idx="6"/>
          </p:cNvCxnSpPr>
          <p:nvPr/>
        </p:nvCxnSpPr>
        <p:spPr>
          <a:xfrm flipH="1" flipV="1">
            <a:off x="3627788" y="3390202"/>
            <a:ext cx="1858688" cy="38798"/>
          </a:xfrm>
          <a:prstGeom prst="line">
            <a:avLst/>
          </a:prstGeom>
          <a:ln w="190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68384A2F-2BF0-DFE0-F63B-CF58D1A455A0}"/>
              </a:ext>
            </a:extLst>
          </p:cNvPr>
          <p:cNvGrpSpPr/>
          <p:nvPr/>
        </p:nvGrpSpPr>
        <p:grpSpPr>
          <a:xfrm>
            <a:off x="2839848" y="2996232"/>
            <a:ext cx="787940" cy="787940"/>
            <a:chOff x="7422205" y="953311"/>
            <a:chExt cx="787940" cy="787940"/>
          </a:xfrm>
        </p:grpSpPr>
        <p:sp>
          <p:nvSpPr>
            <p:cNvPr id="69" name="Oval 68">
              <a:extLst>
                <a:ext uri="{FF2B5EF4-FFF2-40B4-BE49-F238E27FC236}">
                  <a16:creationId xmlns:a16="http://schemas.microsoft.com/office/drawing/2014/main" id="{1FF65ADB-9B28-56B2-834F-5D2C7DFE192D}"/>
                </a:ext>
              </a:extLst>
            </p:cNvPr>
            <p:cNvSpPr/>
            <p:nvPr/>
          </p:nvSpPr>
          <p:spPr>
            <a:xfrm>
              <a:off x="7422205" y="953311"/>
              <a:ext cx="787940" cy="787940"/>
            </a:xfrm>
            <a:prstGeom prst="ellipse">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0" name="Picture 69">
              <a:extLst>
                <a:ext uri="{FF2B5EF4-FFF2-40B4-BE49-F238E27FC236}">
                  <a16:creationId xmlns:a16="http://schemas.microsoft.com/office/drawing/2014/main" id="{12A854ED-485E-F665-2F76-C47B349BBE3C}"/>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7583541" y="1114647"/>
              <a:ext cx="465268" cy="465268"/>
            </a:xfrm>
            <a:prstGeom prst="rect">
              <a:avLst/>
            </a:prstGeom>
          </p:spPr>
        </p:pic>
      </p:grpSp>
      <p:sp>
        <p:nvSpPr>
          <p:cNvPr id="71" name="TextBox 70">
            <a:extLst>
              <a:ext uri="{FF2B5EF4-FFF2-40B4-BE49-F238E27FC236}">
                <a16:creationId xmlns:a16="http://schemas.microsoft.com/office/drawing/2014/main" id="{68310B38-25C6-5DC5-FD74-8586393B08C2}"/>
              </a:ext>
            </a:extLst>
          </p:cNvPr>
          <p:cNvSpPr txBox="1"/>
          <p:nvPr/>
        </p:nvSpPr>
        <p:spPr>
          <a:xfrm>
            <a:off x="285921" y="3149651"/>
            <a:ext cx="2544595" cy="338554"/>
          </a:xfrm>
          <a:prstGeom prst="rect">
            <a:avLst/>
          </a:prstGeom>
          <a:noFill/>
        </p:spPr>
        <p:txBody>
          <a:bodyPr wrap="square" rtlCol="0">
            <a:spAutoFit/>
          </a:bodyPr>
          <a:lstStyle/>
          <a:p>
            <a:pPr algn="r"/>
            <a:r>
              <a:rPr lang="en-IN" sz="1600" dirty="0">
                <a:solidFill>
                  <a:schemeClr val="tx2">
                    <a:lumMod val="50000"/>
                  </a:schemeClr>
                </a:solidFill>
              </a:rPr>
              <a:t>Strength at building teams</a:t>
            </a:r>
          </a:p>
        </p:txBody>
      </p:sp>
      <p:cxnSp>
        <p:nvCxnSpPr>
          <p:cNvPr id="74" name="Straight Connector 73">
            <a:extLst>
              <a:ext uri="{FF2B5EF4-FFF2-40B4-BE49-F238E27FC236}">
                <a16:creationId xmlns:a16="http://schemas.microsoft.com/office/drawing/2014/main" id="{A97882AC-8FC1-6F94-877D-CAAC95480007}"/>
              </a:ext>
            </a:extLst>
          </p:cNvPr>
          <p:cNvCxnSpPr>
            <a:cxnSpLocks/>
            <a:endCxn id="76" idx="5"/>
          </p:cNvCxnSpPr>
          <p:nvPr/>
        </p:nvCxnSpPr>
        <p:spPr>
          <a:xfrm flipH="1" flipV="1">
            <a:off x="4085231" y="2422849"/>
            <a:ext cx="1479203" cy="649750"/>
          </a:xfrm>
          <a:prstGeom prst="line">
            <a:avLst/>
          </a:prstGeom>
          <a:ln w="190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615DC4A-4721-ECC5-71C0-67920561B77E}"/>
              </a:ext>
            </a:extLst>
          </p:cNvPr>
          <p:cNvGrpSpPr/>
          <p:nvPr/>
        </p:nvGrpSpPr>
        <p:grpSpPr>
          <a:xfrm>
            <a:off x="3412682" y="1750300"/>
            <a:ext cx="787940" cy="787940"/>
            <a:chOff x="7422205" y="953311"/>
            <a:chExt cx="787940" cy="787940"/>
          </a:xfrm>
        </p:grpSpPr>
        <p:sp>
          <p:nvSpPr>
            <p:cNvPr id="76" name="Oval 75">
              <a:extLst>
                <a:ext uri="{FF2B5EF4-FFF2-40B4-BE49-F238E27FC236}">
                  <a16:creationId xmlns:a16="http://schemas.microsoft.com/office/drawing/2014/main" id="{E4045AF0-736E-2469-2A21-4475C5AC2EF2}"/>
                </a:ext>
              </a:extLst>
            </p:cNvPr>
            <p:cNvSpPr/>
            <p:nvPr/>
          </p:nvSpPr>
          <p:spPr>
            <a:xfrm>
              <a:off x="7422205" y="953311"/>
              <a:ext cx="787940" cy="787940"/>
            </a:xfrm>
            <a:prstGeom prst="ellipse">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7" name="Picture 76">
              <a:extLst>
                <a:ext uri="{FF2B5EF4-FFF2-40B4-BE49-F238E27FC236}">
                  <a16:creationId xmlns:a16="http://schemas.microsoft.com/office/drawing/2014/main" id="{B96751B1-6DB7-BF47-C080-55C236179FC4}"/>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7583541" y="1114647"/>
              <a:ext cx="465268" cy="465268"/>
            </a:xfrm>
            <a:prstGeom prst="rect">
              <a:avLst/>
            </a:prstGeom>
          </p:spPr>
        </p:pic>
      </p:grpSp>
      <p:sp>
        <p:nvSpPr>
          <p:cNvPr id="78" name="TextBox 77">
            <a:extLst>
              <a:ext uri="{FF2B5EF4-FFF2-40B4-BE49-F238E27FC236}">
                <a16:creationId xmlns:a16="http://schemas.microsoft.com/office/drawing/2014/main" id="{21F7BBFD-05B3-2293-3EED-023CC439FB87}"/>
              </a:ext>
            </a:extLst>
          </p:cNvPr>
          <p:cNvSpPr txBox="1"/>
          <p:nvPr/>
        </p:nvSpPr>
        <p:spPr>
          <a:xfrm>
            <a:off x="-202608" y="1750300"/>
            <a:ext cx="3672985" cy="338554"/>
          </a:xfrm>
          <a:prstGeom prst="rect">
            <a:avLst/>
          </a:prstGeom>
          <a:noFill/>
        </p:spPr>
        <p:txBody>
          <a:bodyPr wrap="square" rtlCol="0">
            <a:spAutoFit/>
          </a:bodyPr>
          <a:lstStyle/>
          <a:p>
            <a:pPr algn="r"/>
            <a:r>
              <a:rPr lang="en-IN" sz="1600" dirty="0">
                <a:solidFill>
                  <a:schemeClr val="tx2">
                    <a:lumMod val="50000"/>
                  </a:schemeClr>
                </a:solidFill>
              </a:rPr>
              <a:t>Conflict resolution, conflict management</a:t>
            </a:r>
          </a:p>
        </p:txBody>
      </p:sp>
      <p:cxnSp>
        <p:nvCxnSpPr>
          <p:cNvPr id="82" name="Straight Connector 81">
            <a:extLst>
              <a:ext uri="{FF2B5EF4-FFF2-40B4-BE49-F238E27FC236}">
                <a16:creationId xmlns:a16="http://schemas.microsoft.com/office/drawing/2014/main" id="{633E5436-B4B4-898C-930F-4E118D00698F}"/>
              </a:ext>
            </a:extLst>
          </p:cNvPr>
          <p:cNvCxnSpPr>
            <a:cxnSpLocks/>
            <a:endCxn id="84" idx="4"/>
          </p:cNvCxnSpPr>
          <p:nvPr/>
        </p:nvCxnSpPr>
        <p:spPr>
          <a:xfrm flipH="1" flipV="1">
            <a:off x="4804345" y="1653313"/>
            <a:ext cx="1004296" cy="1241328"/>
          </a:xfrm>
          <a:prstGeom prst="line">
            <a:avLst/>
          </a:prstGeom>
          <a:ln w="190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A96DACB-5C37-28F3-BC9B-DC68DAD96865}"/>
              </a:ext>
            </a:extLst>
          </p:cNvPr>
          <p:cNvGrpSpPr/>
          <p:nvPr/>
        </p:nvGrpSpPr>
        <p:grpSpPr>
          <a:xfrm>
            <a:off x="4410375" y="865373"/>
            <a:ext cx="787940" cy="787940"/>
            <a:chOff x="7422205" y="953311"/>
            <a:chExt cx="787940" cy="787940"/>
          </a:xfrm>
        </p:grpSpPr>
        <p:sp>
          <p:nvSpPr>
            <p:cNvPr id="84" name="Oval 83">
              <a:extLst>
                <a:ext uri="{FF2B5EF4-FFF2-40B4-BE49-F238E27FC236}">
                  <a16:creationId xmlns:a16="http://schemas.microsoft.com/office/drawing/2014/main" id="{B7A366F9-9D1D-7126-3666-CC7D4F088790}"/>
                </a:ext>
              </a:extLst>
            </p:cNvPr>
            <p:cNvSpPr/>
            <p:nvPr/>
          </p:nvSpPr>
          <p:spPr>
            <a:xfrm>
              <a:off x="7422205" y="953311"/>
              <a:ext cx="787940" cy="787940"/>
            </a:xfrm>
            <a:prstGeom prst="ellipse">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5" name="Picture 84">
              <a:extLst>
                <a:ext uri="{FF2B5EF4-FFF2-40B4-BE49-F238E27FC236}">
                  <a16:creationId xmlns:a16="http://schemas.microsoft.com/office/drawing/2014/main" id="{C55B2282-B63A-077A-3564-48E1E536261F}"/>
                </a:ext>
              </a:extLst>
            </p:cNvPr>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a:off x="7583541" y="1114647"/>
              <a:ext cx="465268" cy="465268"/>
            </a:xfrm>
            <a:prstGeom prst="rect">
              <a:avLst/>
            </a:prstGeom>
          </p:spPr>
        </p:pic>
      </p:grpSp>
      <p:sp>
        <p:nvSpPr>
          <p:cNvPr id="86" name="TextBox 85">
            <a:extLst>
              <a:ext uri="{FF2B5EF4-FFF2-40B4-BE49-F238E27FC236}">
                <a16:creationId xmlns:a16="http://schemas.microsoft.com/office/drawing/2014/main" id="{53C74EA6-D03F-5FF1-26FA-C89C5037DF66}"/>
              </a:ext>
            </a:extLst>
          </p:cNvPr>
          <p:cNvSpPr txBox="1"/>
          <p:nvPr/>
        </p:nvSpPr>
        <p:spPr>
          <a:xfrm>
            <a:off x="723582" y="810341"/>
            <a:ext cx="3672985" cy="338554"/>
          </a:xfrm>
          <a:prstGeom prst="rect">
            <a:avLst/>
          </a:prstGeom>
          <a:noFill/>
        </p:spPr>
        <p:txBody>
          <a:bodyPr wrap="square" rtlCol="0">
            <a:spAutoFit/>
          </a:bodyPr>
          <a:lstStyle/>
          <a:p>
            <a:pPr algn="r"/>
            <a:r>
              <a:rPr lang="en-IN" sz="1600" dirty="0">
                <a:solidFill>
                  <a:schemeClr val="tx2">
                    <a:lumMod val="50000"/>
                  </a:schemeClr>
                </a:solidFill>
              </a:rPr>
              <a:t>Critical thinking, problem solving</a:t>
            </a:r>
          </a:p>
        </p:txBody>
      </p:sp>
      <p:cxnSp>
        <p:nvCxnSpPr>
          <p:cNvPr id="94" name="Straight Connector 93">
            <a:extLst>
              <a:ext uri="{FF2B5EF4-FFF2-40B4-BE49-F238E27FC236}">
                <a16:creationId xmlns:a16="http://schemas.microsoft.com/office/drawing/2014/main" id="{9721F1AF-18A7-C8BC-AA02-272F49F7FD39}"/>
              </a:ext>
            </a:extLst>
          </p:cNvPr>
          <p:cNvCxnSpPr>
            <a:cxnSpLocks/>
            <a:endCxn id="96" idx="3"/>
          </p:cNvCxnSpPr>
          <p:nvPr/>
        </p:nvCxnSpPr>
        <p:spPr>
          <a:xfrm flipV="1">
            <a:off x="6451852" y="1541284"/>
            <a:ext cx="1080436" cy="1353357"/>
          </a:xfrm>
          <a:prstGeom prst="line">
            <a:avLst/>
          </a:prstGeom>
          <a:ln w="190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189ADC53-F69B-E72F-3ADF-B8CF54C8AAC5}"/>
              </a:ext>
            </a:extLst>
          </p:cNvPr>
          <p:cNvGrpSpPr/>
          <p:nvPr/>
        </p:nvGrpSpPr>
        <p:grpSpPr>
          <a:xfrm>
            <a:off x="7416897" y="868735"/>
            <a:ext cx="787940" cy="787940"/>
            <a:chOff x="7422205" y="953311"/>
            <a:chExt cx="787940" cy="787940"/>
          </a:xfrm>
        </p:grpSpPr>
        <p:sp>
          <p:nvSpPr>
            <p:cNvPr id="96" name="Oval 95">
              <a:extLst>
                <a:ext uri="{FF2B5EF4-FFF2-40B4-BE49-F238E27FC236}">
                  <a16:creationId xmlns:a16="http://schemas.microsoft.com/office/drawing/2014/main" id="{42D08811-5D57-6F57-2E89-99561EF2A86F}"/>
                </a:ext>
              </a:extLst>
            </p:cNvPr>
            <p:cNvSpPr/>
            <p:nvPr/>
          </p:nvSpPr>
          <p:spPr>
            <a:xfrm>
              <a:off x="7422205" y="953311"/>
              <a:ext cx="787940" cy="787940"/>
            </a:xfrm>
            <a:prstGeom prst="ellipse">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7" name="Picture 96">
              <a:extLst>
                <a:ext uri="{FF2B5EF4-FFF2-40B4-BE49-F238E27FC236}">
                  <a16:creationId xmlns:a16="http://schemas.microsoft.com/office/drawing/2014/main" id="{4A10346E-A430-BB80-708A-A9019A05E4E3}"/>
                </a:ext>
              </a:extLst>
            </p:cNvPr>
            <p:cNvPicPr>
              <a:picLocks noChangeAspect="1"/>
            </p:cNvPicPr>
            <p:nvPr/>
          </p:nvPicPr>
          <p:blipFill>
            <a:blip r:embed="rId13" cstate="hqprint">
              <a:extLst>
                <a:ext uri="{28A0092B-C50C-407E-A947-70E740481C1C}">
                  <a14:useLocalDpi xmlns:a14="http://schemas.microsoft.com/office/drawing/2010/main" val="0"/>
                </a:ext>
              </a:extLst>
            </a:blip>
            <a:srcRect/>
            <a:stretch/>
          </p:blipFill>
          <p:spPr>
            <a:xfrm>
              <a:off x="7583541" y="1114647"/>
              <a:ext cx="465268" cy="465268"/>
            </a:xfrm>
            <a:prstGeom prst="rect">
              <a:avLst/>
            </a:prstGeom>
          </p:spPr>
        </p:pic>
      </p:grpSp>
      <p:sp>
        <p:nvSpPr>
          <p:cNvPr id="98" name="TextBox 97">
            <a:extLst>
              <a:ext uri="{FF2B5EF4-FFF2-40B4-BE49-F238E27FC236}">
                <a16:creationId xmlns:a16="http://schemas.microsoft.com/office/drawing/2014/main" id="{DDBE1CEB-A14E-B2B8-D75B-6F2AB49E8F2E}"/>
              </a:ext>
            </a:extLst>
          </p:cNvPr>
          <p:cNvSpPr txBox="1"/>
          <p:nvPr/>
        </p:nvSpPr>
        <p:spPr>
          <a:xfrm>
            <a:off x="8204837" y="809556"/>
            <a:ext cx="3672985" cy="338554"/>
          </a:xfrm>
          <a:prstGeom prst="rect">
            <a:avLst/>
          </a:prstGeom>
          <a:noFill/>
        </p:spPr>
        <p:txBody>
          <a:bodyPr wrap="square" rtlCol="0">
            <a:spAutoFit/>
          </a:bodyPr>
          <a:lstStyle/>
          <a:p>
            <a:r>
              <a:rPr lang="en-US" sz="1600" dirty="0">
                <a:solidFill>
                  <a:schemeClr val="tx2">
                    <a:lumMod val="50000"/>
                  </a:schemeClr>
                </a:solidFill>
              </a:rPr>
              <a:t>Understanding and balancing of priorities</a:t>
            </a:r>
            <a:endParaRPr lang="en-IN" sz="1600" dirty="0">
              <a:solidFill>
                <a:schemeClr val="tx2">
                  <a:lumMod val="50000"/>
                </a:schemeClr>
              </a:solidFill>
            </a:endParaRPr>
          </a:p>
        </p:txBody>
      </p:sp>
      <p:sp>
        <p:nvSpPr>
          <p:cNvPr id="100" name="TextBox 99">
            <a:extLst>
              <a:ext uri="{FF2B5EF4-FFF2-40B4-BE49-F238E27FC236}">
                <a16:creationId xmlns:a16="http://schemas.microsoft.com/office/drawing/2014/main" id="{E4F1C3F7-6041-C095-C56B-CDC3BE3B6EEA}"/>
              </a:ext>
            </a:extLst>
          </p:cNvPr>
          <p:cNvSpPr txBox="1"/>
          <p:nvPr/>
        </p:nvSpPr>
        <p:spPr>
          <a:xfrm>
            <a:off x="1893568" y="80902"/>
            <a:ext cx="8404865" cy="461665"/>
          </a:xfrm>
          <a:prstGeom prst="rect">
            <a:avLst/>
          </a:prstGeom>
          <a:noFill/>
        </p:spPr>
        <p:txBody>
          <a:bodyPr wrap="none" rtlCol="0">
            <a:spAutoFit/>
          </a:bodyPr>
          <a:lstStyle/>
          <a:p>
            <a:r>
              <a:rPr lang="en-IN" sz="2400" b="1" dirty="0">
                <a:solidFill>
                  <a:schemeClr val="accent6"/>
                </a:solidFill>
              </a:rPr>
              <a:t>Top Most Important Skills and Competencies for Project Managers</a:t>
            </a:r>
          </a:p>
        </p:txBody>
      </p:sp>
    </p:spTree>
    <p:extLst>
      <p:ext uri="{BB962C8B-B14F-4D97-AF65-F5344CB8AC3E}">
        <p14:creationId xmlns:p14="http://schemas.microsoft.com/office/powerpoint/2010/main" val="270309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wipe(down)">
                                      <p:cBhvr>
                                        <p:cTn id="10" dur="500"/>
                                        <p:tgtEl>
                                          <p:spTgt spid="94"/>
                                        </p:tgtEl>
                                      </p:cBhvr>
                                    </p:animEffect>
                                  </p:childTnLst>
                                </p:cTn>
                              </p:par>
                              <p:par>
                                <p:cTn id="11" presetID="22" presetClass="entr" presetSubtype="4"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wipe(down)">
                                      <p:cBhvr>
                                        <p:cTn id="13" dur="500"/>
                                        <p:tgtEl>
                                          <p:spTgt spid="9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down)">
                                      <p:cBhvr>
                                        <p:cTn id="16" dur="5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par>
                                <p:cTn id="33" presetID="22" presetClass="entr" presetSubtype="4"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500"/>
                                        <p:tgtEl>
                                          <p:spTgt spid="2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down)">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down)">
                                      <p:cBhvr>
                                        <p:cTn id="43" dur="500"/>
                                        <p:tgtEl>
                                          <p:spTgt spid="38"/>
                                        </p:tgtEl>
                                      </p:cBhvr>
                                    </p:animEffect>
                                  </p:childTnLst>
                                </p:cTn>
                              </p:par>
                              <p:par>
                                <p:cTn id="44" presetID="22" presetClass="entr" presetSubtype="4"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par>
                                <p:cTn id="55" presetID="22" presetClass="entr" presetSubtype="4"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down)">
                                      <p:cBhvr>
                                        <p:cTn id="57" dur="500"/>
                                        <p:tgtEl>
                                          <p:spTgt spid="4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down)">
                                      <p:cBhvr>
                                        <p:cTn id="60" dur="500"/>
                                        <p:tgtEl>
                                          <p:spTgt spid="4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down)">
                                      <p:cBhvr>
                                        <p:cTn id="65" dur="500"/>
                                        <p:tgtEl>
                                          <p:spTgt spid="53"/>
                                        </p:tgtEl>
                                      </p:cBhvr>
                                    </p:animEffect>
                                  </p:childTnLst>
                                </p:cTn>
                              </p:par>
                              <p:par>
                                <p:cTn id="66" presetID="22" presetClass="entr" presetSubtype="4"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ipe(down)">
                                      <p:cBhvr>
                                        <p:cTn id="68" dur="500"/>
                                        <p:tgtEl>
                                          <p:spTgt spid="5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wipe(down)">
                                      <p:cBhvr>
                                        <p:cTn id="71" dur="500"/>
                                        <p:tgtEl>
                                          <p:spTgt spid="5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down)">
                                      <p:cBhvr>
                                        <p:cTn id="76" dur="500"/>
                                        <p:tgtEl>
                                          <p:spTgt spid="60"/>
                                        </p:tgtEl>
                                      </p:cBhvr>
                                    </p:animEffect>
                                  </p:childTnLst>
                                </p:cTn>
                              </p:par>
                              <p:par>
                                <p:cTn id="77" presetID="22" presetClass="entr" presetSubtype="4" fill="hold"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wipe(down)">
                                      <p:cBhvr>
                                        <p:cTn id="79" dur="500"/>
                                        <p:tgtEl>
                                          <p:spTgt spid="61"/>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wipe(down)">
                                      <p:cBhvr>
                                        <p:cTn id="82" dur="500"/>
                                        <p:tgtEl>
                                          <p:spTgt spid="6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wipe(down)">
                                      <p:cBhvr>
                                        <p:cTn id="87" dur="500"/>
                                        <p:tgtEl>
                                          <p:spTgt spid="67"/>
                                        </p:tgtEl>
                                      </p:cBhvr>
                                    </p:animEffect>
                                  </p:childTnLst>
                                </p:cTn>
                              </p:par>
                              <p:par>
                                <p:cTn id="88" presetID="22" presetClass="entr" presetSubtype="4" fill="hold" nodeType="withEffect">
                                  <p:stCondLst>
                                    <p:cond delay="0"/>
                                  </p:stCondLst>
                                  <p:childTnLst>
                                    <p:set>
                                      <p:cBhvr>
                                        <p:cTn id="89" dur="1" fill="hold">
                                          <p:stCondLst>
                                            <p:cond delay="0"/>
                                          </p:stCondLst>
                                        </p:cTn>
                                        <p:tgtEl>
                                          <p:spTgt spid="68"/>
                                        </p:tgtEl>
                                        <p:attrNameLst>
                                          <p:attrName>style.visibility</p:attrName>
                                        </p:attrNameLst>
                                      </p:cBhvr>
                                      <p:to>
                                        <p:strVal val="visible"/>
                                      </p:to>
                                    </p:set>
                                    <p:animEffect transition="in" filter="wipe(down)">
                                      <p:cBhvr>
                                        <p:cTn id="90" dur="500"/>
                                        <p:tgtEl>
                                          <p:spTgt spid="6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wipe(down)">
                                      <p:cBhvr>
                                        <p:cTn id="93" dur="500"/>
                                        <p:tgtEl>
                                          <p:spTgt spid="7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wipe(down)">
                                      <p:cBhvr>
                                        <p:cTn id="98" dur="500"/>
                                        <p:tgtEl>
                                          <p:spTgt spid="74"/>
                                        </p:tgtEl>
                                      </p:cBhvr>
                                    </p:animEffect>
                                  </p:childTnLst>
                                </p:cTn>
                              </p:par>
                              <p:par>
                                <p:cTn id="99" presetID="22" presetClass="entr" presetSubtype="4" fill="hold" nodeType="with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wipe(down)">
                                      <p:cBhvr>
                                        <p:cTn id="101" dur="500"/>
                                        <p:tgtEl>
                                          <p:spTgt spid="7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78"/>
                                        </p:tgtEl>
                                        <p:attrNameLst>
                                          <p:attrName>style.visibility</p:attrName>
                                        </p:attrNameLst>
                                      </p:cBhvr>
                                      <p:to>
                                        <p:strVal val="visible"/>
                                      </p:to>
                                    </p:set>
                                    <p:animEffect transition="in" filter="wipe(down)">
                                      <p:cBhvr>
                                        <p:cTn id="104" dur="500"/>
                                        <p:tgtEl>
                                          <p:spTgt spid="7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82"/>
                                        </p:tgtEl>
                                        <p:attrNameLst>
                                          <p:attrName>style.visibility</p:attrName>
                                        </p:attrNameLst>
                                      </p:cBhvr>
                                      <p:to>
                                        <p:strVal val="visible"/>
                                      </p:to>
                                    </p:set>
                                    <p:animEffect transition="in" filter="wipe(down)">
                                      <p:cBhvr>
                                        <p:cTn id="109" dur="500"/>
                                        <p:tgtEl>
                                          <p:spTgt spid="82"/>
                                        </p:tgtEl>
                                      </p:cBhvr>
                                    </p:animEffect>
                                  </p:childTnLst>
                                </p:cTn>
                              </p:par>
                              <p:par>
                                <p:cTn id="110" presetID="22" presetClass="entr" presetSubtype="4" fill="hold" nodeType="withEffect">
                                  <p:stCondLst>
                                    <p:cond delay="0"/>
                                  </p:stCondLst>
                                  <p:childTnLst>
                                    <p:set>
                                      <p:cBhvr>
                                        <p:cTn id="111" dur="1" fill="hold">
                                          <p:stCondLst>
                                            <p:cond delay="0"/>
                                          </p:stCondLst>
                                        </p:cTn>
                                        <p:tgtEl>
                                          <p:spTgt spid="83"/>
                                        </p:tgtEl>
                                        <p:attrNameLst>
                                          <p:attrName>style.visibility</p:attrName>
                                        </p:attrNameLst>
                                      </p:cBhvr>
                                      <p:to>
                                        <p:strVal val="visible"/>
                                      </p:to>
                                    </p:set>
                                    <p:animEffect transition="in" filter="wipe(down)">
                                      <p:cBhvr>
                                        <p:cTn id="112" dur="500"/>
                                        <p:tgtEl>
                                          <p:spTgt spid="83"/>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wipe(down)">
                                      <p:cBhvr>
                                        <p:cTn id="11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9" grpId="0"/>
      <p:bldP spid="41" grpId="0"/>
      <p:bldP spid="47" grpId="0"/>
      <p:bldP spid="57" grpId="0"/>
      <p:bldP spid="64" grpId="0"/>
      <p:bldP spid="71" grpId="0"/>
      <p:bldP spid="78" grpId="0"/>
      <p:bldP spid="86" grpId="0"/>
      <p:bldP spid="9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System View of Project Management</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- 3</a:t>
            </a:r>
          </a:p>
        </p:txBody>
      </p:sp>
    </p:spTree>
    <p:extLst>
      <p:ext uri="{BB962C8B-B14F-4D97-AF65-F5344CB8AC3E}">
        <p14:creationId xmlns:p14="http://schemas.microsoft.com/office/powerpoint/2010/main" val="1464949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2BC2-A94C-0333-3CE8-BA1CD57EC988}"/>
              </a:ext>
            </a:extLst>
          </p:cNvPr>
          <p:cNvSpPr>
            <a:spLocks noGrp="1"/>
          </p:cNvSpPr>
          <p:nvPr>
            <p:ph type="title"/>
          </p:nvPr>
        </p:nvSpPr>
        <p:spPr/>
        <p:txBody>
          <a:bodyPr/>
          <a:lstStyle/>
          <a:p>
            <a:r>
              <a:rPr lang="en-IN" dirty="0"/>
              <a:t>A System View of Project Management</a:t>
            </a:r>
          </a:p>
        </p:txBody>
      </p:sp>
      <p:sp>
        <p:nvSpPr>
          <p:cNvPr id="3" name="Content Placeholder 2">
            <a:extLst>
              <a:ext uri="{FF2B5EF4-FFF2-40B4-BE49-F238E27FC236}">
                <a16:creationId xmlns:a16="http://schemas.microsoft.com/office/drawing/2014/main" id="{ADB56750-35C2-2C59-1087-57EDBB6AC38A}"/>
              </a:ext>
            </a:extLst>
          </p:cNvPr>
          <p:cNvSpPr>
            <a:spLocks noGrp="1"/>
          </p:cNvSpPr>
          <p:nvPr>
            <p:ph idx="1"/>
          </p:nvPr>
        </p:nvSpPr>
        <p:spPr>
          <a:xfrm>
            <a:off x="131180" y="863445"/>
            <a:ext cx="11931117" cy="4953696"/>
          </a:xfrm>
        </p:spPr>
        <p:txBody>
          <a:bodyPr/>
          <a:lstStyle/>
          <a:p>
            <a:r>
              <a:rPr lang="en-IN" dirty="0"/>
              <a:t>The term </a:t>
            </a:r>
            <a:r>
              <a:rPr lang="en-IN" b="1" dirty="0">
                <a:solidFill>
                  <a:schemeClr val="accent6"/>
                </a:solidFill>
              </a:rPr>
              <a:t>systems approach </a:t>
            </a:r>
            <a:r>
              <a:rPr lang="en-IN" dirty="0"/>
              <a:t>describe a </a:t>
            </a:r>
            <a:r>
              <a:rPr lang="en-IN" b="1" dirty="0">
                <a:solidFill>
                  <a:schemeClr val="tx2"/>
                </a:solidFill>
              </a:rPr>
              <a:t>holistic</a:t>
            </a:r>
            <a:r>
              <a:rPr lang="en-IN" dirty="0"/>
              <a:t> and </a:t>
            </a:r>
            <a:r>
              <a:rPr lang="en-IN" b="1" dirty="0">
                <a:solidFill>
                  <a:schemeClr val="tx2"/>
                </a:solidFill>
              </a:rPr>
              <a:t>analytical</a:t>
            </a:r>
            <a:r>
              <a:rPr lang="en-IN" b="1" dirty="0"/>
              <a:t> </a:t>
            </a:r>
            <a:r>
              <a:rPr lang="en-IN" dirty="0"/>
              <a:t>approach to </a:t>
            </a:r>
            <a:r>
              <a:rPr lang="en-IN" b="1" dirty="0">
                <a:solidFill>
                  <a:schemeClr val="tx2"/>
                </a:solidFill>
              </a:rPr>
              <a:t>solving complex problems</a:t>
            </a:r>
            <a:r>
              <a:rPr lang="en-IN" b="1" dirty="0"/>
              <a:t> </a:t>
            </a:r>
            <a:r>
              <a:rPr lang="en-IN" dirty="0"/>
              <a:t>that includes using a </a:t>
            </a:r>
            <a:r>
              <a:rPr lang="en-IN" b="1" dirty="0"/>
              <a:t>systems philosophy</a:t>
            </a:r>
            <a:r>
              <a:rPr lang="en-IN" dirty="0"/>
              <a:t>, </a:t>
            </a:r>
            <a:r>
              <a:rPr lang="en-IN" b="1" dirty="0"/>
              <a:t>systems analysis</a:t>
            </a:r>
            <a:r>
              <a:rPr lang="en-IN" dirty="0"/>
              <a:t>, and </a:t>
            </a:r>
            <a:r>
              <a:rPr lang="en-IN" b="1" dirty="0"/>
              <a:t>systems management</a:t>
            </a:r>
            <a:r>
              <a:rPr lang="en-IN" dirty="0"/>
              <a:t>.</a:t>
            </a:r>
          </a:p>
          <a:p>
            <a:r>
              <a:rPr lang="en-IN" b="1" dirty="0"/>
              <a:t>Systems</a:t>
            </a:r>
            <a:r>
              <a:rPr lang="en-IN" dirty="0"/>
              <a:t> are sets of interacting components that work within an environment to fulfil some purpose.</a:t>
            </a:r>
          </a:p>
          <a:p>
            <a:r>
              <a:rPr lang="en-IN" dirty="0"/>
              <a:t>In an organization, people in various roles </a:t>
            </a:r>
            <a:r>
              <a:rPr lang="en-IN" b="1" dirty="0"/>
              <a:t>work together</a:t>
            </a:r>
            <a:r>
              <a:rPr lang="en-IN" dirty="0"/>
              <a:t> to design, develop, deliver, and sell various products and services.</a:t>
            </a:r>
          </a:p>
          <a:p>
            <a:r>
              <a:rPr lang="en-IN" dirty="0"/>
              <a:t>A </a:t>
            </a:r>
            <a:r>
              <a:rPr lang="en-IN" b="1" dirty="0"/>
              <a:t>systems philosophy</a:t>
            </a:r>
            <a:r>
              <a:rPr lang="en-IN" dirty="0"/>
              <a:t> is an overall model for thinking about things as systems.</a:t>
            </a:r>
          </a:p>
        </p:txBody>
      </p:sp>
    </p:spTree>
    <p:extLst>
      <p:ext uri="{BB962C8B-B14F-4D97-AF65-F5344CB8AC3E}">
        <p14:creationId xmlns:p14="http://schemas.microsoft.com/office/powerpoint/2010/main" val="358773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3620-3C33-1058-8C3B-F9CD323ADBF7}"/>
              </a:ext>
            </a:extLst>
          </p:cNvPr>
          <p:cNvSpPr>
            <a:spLocks noGrp="1"/>
          </p:cNvSpPr>
          <p:nvPr>
            <p:ph type="title"/>
          </p:nvPr>
        </p:nvSpPr>
        <p:spPr/>
        <p:txBody>
          <a:bodyPr/>
          <a:lstStyle/>
          <a:p>
            <a:r>
              <a:rPr lang="en-IN" dirty="0"/>
              <a:t>A System View of Project Management (contd.)</a:t>
            </a:r>
          </a:p>
        </p:txBody>
      </p:sp>
      <p:sp>
        <p:nvSpPr>
          <p:cNvPr id="3" name="Content Placeholder 2">
            <a:extLst>
              <a:ext uri="{FF2B5EF4-FFF2-40B4-BE49-F238E27FC236}">
                <a16:creationId xmlns:a16="http://schemas.microsoft.com/office/drawing/2014/main" id="{6A6FDBFE-2FDC-5AB6-0DA8-F11F73AFD698}"/>
              </a:ext>
            </a:extLst>
          </p:cNvPr>
          <p:cNvSpPr>
            <a:spLocks noGrp="1"/>
          </p:cNvSpPr>
          <p:nvPr>
            <p:ph idx="1"/>
          </p:nvPr>
        </p:nvSpPr>
        <p:spPr/>
        <p:txBody>
          <a:bodyPr/>
          <a:lstStyle/>
          <a:p>
            <a:r>
              <a:rPr lang="en-IN" b="1" dirty="0">
                <a:solidFill>
                  <a:schemeClr val="accent6"/>
                </a:solidFill>
              </a:rPr>
              <a:t>Systems analysis</a:t>
            </a:r>
            <a:r>
              <a:rPr lang="en-IN" dirty="0"/>
              <a:t> is a problem-solving approach that requires </a:t>
            </a:r>
            <a:r>
              <a:rPr lang="en-IN" b="1" dirty="0"/>
              <a:t>defining the scope of the system</a:t>
            </a:r>
            <a:r>
              <a:rPr lang="en-IN" dirty="0"/>
              <a:t>, </a:t>
            </a:r>
            <a:r>
              <a:rPr lang="en-IN" b="1" dirty="0"/>
              <a:t>dividing it into components</a:t>
            </a:r>
            <a:r>
              <a:rPr lang="en-IN" dirty="0"/>
              <a:t>, and then </a:t>
            </a:r>
            <a:r>
              <a:rPr lang="en-IN" b="1" dirty="0"/>
              <a:t>identifying and evaluating </a:t>
            </a:r>
            <a:r>
              <a:rPr lang="en-IN" dirty="0"/>
              <a:t>its problems, opportunities, constraints, and needs. </a:t>
            </a:r>
          </a:p>
          <a:p>
            <a:r>
              <a:rPr lang="en-IN" b="1" dirty="0">
                <a:solidFill>
                  <a:schemeClr val="accent6"/>
                </a:solidFill>
              </a:rPr>
              <a:t>Systems management </a:t>
            </a:r>
            <a:r>
              <a:rPr lang="en-IN" dirty="0"/>
              <a:t>addresses the </a:t>
            </a:r>
            <a:r>
              <a:rPr lang="en-IN" b="1" dirty="0"/>
              <a:t>business, technological, </a:t>
            </a:r>
            <a:r>
              <a:rPr lang="en-IN" dirty="0"/>
              <a:t>and </a:t>
            </a:r>
            <a:r>
              <a:rPr lang="en-IN" b="1" dirty="0"/>
              <a:t>organizational issues </a:t>
            </a:r>
            <a:r>
              <a:rPr lang="en-IN" dirty="0"/>
              <a:t>associated with creating, maintaining, and modifying a system.</a:t>
            </a:r>
          </a:p>
          <a:p>
            <a:r>
              <a:rPr lang="en-IN" dirty="0"/>
              <a:t>The top management and project managers must follow a systems philosophy.</a:t>
            </a:r>
          </a:p>
          <a:p>
            <a:r>
              <a:rPr lang="en-IN" dirty="0"/>
              <a:t>They must use </a:t>
            </a:r>
            <a:r>
              <a:rPr lang="en-IN" b="1" dirty="0"/>
              <a:t>systems analysis</a:t>
            </a:r>
            <a:r>
              <a:rPr lang="en-IN" dirty="0"/>
              <a:t> to address needs with a problem-solving approach.</a:t>
            </a:r>
          </a:p>
          <a:p>
            <a:r>
              <a:rPr lang="en-IN" dirty="0"/>
              <a:t>They must use </a:t>
            </a:r>
            <a:r>
              <a:rPr lang="en-IN" b="1" dirty="0"/>
              <a:t>systems management</a:t>
            </a:r>
            <a:r>
              <a:rPr lang="en-IN" dirty="0"/>
              <a:t> to </a:t>
            </a:r>
            <a:r>
              <a:rPr lang="en-IN" b="1" dirty="0"/>
              <a:t>identify </a:t>
            </a:r>
            <a:r>
              <a:rPr lang="en-IN" dirty="0"/>
              <a:t>key </a:t>
            </a:r>
            <a:r>
              <a:rPr lang="en-IN" b="1" dirty="0"/>
              <a:t>issues in business, technological, and organizational spheres </a:t>
            </a:r>
            <a:r>
              <a:rPr lang="en-IN" dirty="0"/>
              <a:t>related to each project in order to identify and satisfy key stakeholders, and do what is best for the entire organization.</a:t>
            </a:r>
          </a:p>
        </p:txBody>
      </p:sp>
    </p:spTree>
    <p:extLst>
      <p:ext uri="{BB962C8B-B14F-4D97-AF65-F5344CB8AC3E}">
        <p14:creationId xmlns:p14="http://schemas.microsoft.com/office/powerpoint/2010/main" val="247904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D7B8-79F3-BB2C-CA29-624EF471902D}"/>
              </a:ext>
            </a:extLst>
          </p:cNvPr>
          <p:cNvSpPr>
            <a:spLocks noGrp="1"/>
          </p:cNvSpPr>
          <p:nvPr>
            <p:ph type="title"/>
          </p:nvPr>
        </p:nvSpPr>
        <p:spPr/>
        <p:txBody>
          <a:bodyPr/>
          <a:lstStyle/>
          <a:p>
            <a:r>
              <a:rPr lang="en-IN" dirty="0"/>
              <a:t>The Three-Sphere Model for Systems Management</a:t>
            </a:r>
          </a:p>
        </p:txBody>
      </p:sp>
      <p:grpSp>
        <p:nvGrpSpPr>
          <p:cNvPr id="35" name="Group 34">
            <a:extLst>
              <a:ext uri="{FF2B5EF4-FFF2-40B4-BE49-F238E27FC236}">
                <a16:creationId xmlns:a16="http://schemas.microsoft.com/office/drawing/2014/main" id="{4976CFA9-616E-A3F1-72E9-B2F737857BE6}"/>
              </a:ext>
            </a:extLst>
          </p:cNvPr>
          <p:cNvGrpSpPr/>
          <p:nvPr/>
        </p:nvGrpSpPr>
        <p:grpSpPr>
          <a:xfrm>
            <a:off x="6603963" y="930184"/>
            <a:ext cx="5477789" cy="1361873"/>
            <a:chOff x="6603963" y="930184"/>
            <a:chExt cx="5477789" cy="1361873"/>
          </a:xfrm>
        </p:grpSpPr>
        <p:cxnSp>
          <p:nvCxnSpPr>
            <p:cNvPr id="11" name="Connector: Elbow 10">
              <a:extLst>
                <a:ext uri="{FF2B5EF4-FFF2-40B4-BE49-F238E27FC236}">
                  <a16:creationId xmlns:a16="http://schemas.microsoft.com/office/drawing/2014/main" id="{84CE6151-2469-AFD8-18E0-BF2770DF3221}"/>
                </a:ext>
              </a:extLst>
            </p:cNvPr>
            <p:cNvCxnSpPr>
              <a:cxnSpLocks/>
              <a:stCxn id="4" idx="7"/>
              <a:endCxn id="19" idx="1"/>
            </p:cNvCxnSpPr>
            <p:nvPr/>
          </p:nvCxnSpPr>
          <p:spPr>
            <a:xfrm rot="5400000" flipH="1" flipV="1">
              <a:off x="7506165" y="708920"/>
              <a:ext cx="278432" cy="2082835"/>
            </a:xfrm>
            <a:prstGeom prst="bentConnector4">
              <a:avLst>
                <a:gd name="adj1" fmla="val 82103"/>
                <a:gd name="adj2" fmla="val -1085"/>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5081E933-A5D1-AB13-7166-5E4637A50619}"/>
                </a:ext>
              </a:extLst>
            </p:cNvPr>
            <p:cNvSpPr/>
            <p:nvPr/>
          </p:nvSpPr>
          <p:spPr>
            <a:xfrm>
              <a:off x="8686799" y="930184"/>
              <a:ext cx="3394953" cy="136187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solidFill>
                    <a:sysClr val="windowText" lastClr="000000"/>
                  </a:solidFill>
                </a:rPr>
                <a:t>What will be the project cost?</a:t>
              </a:r>
            </a:p>
            <a:p>
              <a:pPr marL="285750" indent="-285750">
                <a:buFont typeface="Arial" panose="020B0604020202020204" pitchFamily="34" charset="0"/>
                <a:buChar char="•"/>
              </a:pPr>
              <a:r>
                <a:rPr lang="en-IN" dirty="0">
                  <a:solidFill>
                    <a:sysClr val="windowText" lastClr="000000"/>
                  </a:solidFill>
                </a:rPr>
                <a:t>What will it cost stakeholder?</a:t>
              </a:r>
            </a:p>
            <a:p>
              <a:pPr marL="285750" indent="-285750">
                <a:buFont typeface="Arial" panose="020B0604020202020204" pitchFamily="34" charset="0"/>
                <a:buChar char="•"/>
              </a:pPr>
              <a:r>
                <a:rPr lang="en-IN" dirty="0">
                  <a:solidFill>
                    <a:sysClr val="windowText" lastClr="000000"/>
                  </a:solidFill>
                </a:rPr>
                <a:t>What will support cost be?</a:t>
              </a:r>
            </a:p>
            <a:p>
              <a:pPr marL="285750" indent="-285750">
                <a:buFont typeface="Arial" panose="020B0604020202020204" pitchFamily="34" charset="0"/>
                <a:buChar char="•"/>
              </a:pPr>
              <a:r>
                <a:rPr lang="en-IN" dirty="0">
                  <a:solidFill>
                    <a:sysClr val="windowText" lastClr="000000"/>
                  </a:solidFill>
                </a:rPr>
                <a:t>What will be the impact on business?</a:t>
              </a:r>
            </a:p>
          </p:txBody>
        </p:sp>
      </p:grpSp>
      <p:grpSp>
        <p:nvGrpSpPr>
          <p:cNvPr id="36" name="Group 35">
            <a:extLst>
              <a:ext uri="{FF2B5EF4-FFF2-40B4-BE49-F238E27FC236}">
                <a16:creationId xmlns:a16="http://schemas.microsoft.com/office/drawing/2014/main" id="{3D9C1B1F-BAB6-D79D-7D4C-D49AF15CA147}"/>
              </a:ext>
            </a:extLst>
          </p:cNvPr>
          <p:cNvGrpSpPr/>
          <p:nvPr/>
        </p:nvGrpSpPr>
        <p:grpSpPr>
          <a:xfrm>
            <a:off x="7757106" y="2694561"/>
            <a:ext cx="4189991" cy="2823214"/>
            <a:chOff x="7757106" y="2694561"/>
            <a:chExt cx="4189991" cy="2823214"/>
          </a:xfrm>
        </p:grpSpPr>
        <p:cxnSp>
          <p:nvCxnSpPr>
            <p:cNvPr id="15" name="Connector: Elbow 14">
              <a:extLst>
                <a:ext uri="{FF2B5EF4-FFF2-40B4-BE49-F238E27FC236}">
                  <a16:creationId xmlns:a16="http://schemas.microsoft.com/office/drawing/2014/main" id="{7641DB3B-7152-F387-6848-1FFB58D7CCA5}"/>
                </a:ext>
              </a:extLst>
            </p:cNvPr>
            <p:cNvCxnSpPr>
              <a:cxnSpLocks/>
              <a:stCxn id="6" idx="5"/>
              <a:endCxn id="21" idx="2"/>
            </p:cNvCxnSpPr>
            <p:nvPr/>
          </p:nvCxnSpPr>
          <p:spPr>
            <a:xfrm rot="5400000" flipH="1" flipV="1">
              <a:off x="8183747" y="3629793"/>
              <a:ext cx="1461341" cy="2314624"/>
            </a:xfrm>
            <a:prstGeom prst="bentConnector3">
              <a:avLst>
                <a:gd name="adj1" fmla="val -45767"/>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509C13ED-6FE6-D04F-FA4A-0CC725225C96}"/>
                </a:ext>
              </a:extLst>
            </p:cNvPr>
            <p:cNvSpPr/>
            <p:nvPr/>
          </p:nvSpPr>
          <p:spPr>
            <a:xfrm>
              <a:off x="8196362" y="2694561"/>
              <a:ext cx="3750735" cy="136187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solidFill>
                    <a:sysClr val="windowText" lastClr="000000"/>
                  </a:solidFill>
                </a:rPr>
                <a:t>What applications will be required?</a:t>
              </a:r>
            </a:p>
            <a:p>
              <a:pPr marL="285750" indent="-285750">
                <a:buFont typeface="Arial" panose="020B0604020202020204" pitchFamily="34" charset="0"/>
                <a:buChar char="•"/>
              </a:pPr>
              <a:r>
                <a:rPr lang="en-IN" dirty="0">
                  <a:solidFill>
                    <a:sysClr val="windowText" lastClr="000000"/>
                  </a:solidFill>
                </a:rPr>
                <a:t>What will be the HW/SW requirements?</a:t>
              </a:r>
            </a:p>
          </p:txBody>
        </p:sp>
      </p:grpSp>
      <p:grpSp>
        <p:nvGrpSpPr>
          <p:cNvPr id="37" name="Group 36">
            <a:extLst>
              <a:ext uri="{FF2B5EF4-FFF2-40B4-BE49-F238E27FC236}">
                <a16:creationId xmlns:a16="http://schemas.microsoft.com/office/drawing/2014/main" id="{DDA7A936-761F-A37A-1E60-57392AA626A0}"/>
              </a:ext>
            </a:extLst>
          </p:cNvPr>
          <p:cNvGrpSpPr/>
          <p:nvPr/>
        </p:nvGrpSpPr>
        <p:grpSpPr>
          <a:xfrm>
            <a:off x="118802" y="930184"/>
            <a:ext cx="3750735" cy="4586771"/>
            <a:chOff x="118802" y="930184"/>
            <a:chExt cx="3750735" cy="4586771"/>
          </a:xfrm>
        </p:grpSpPr>
        <p:cxnSp>
          <p:nvCxnSpPr>
            <p:cNvPr id="13" name="Connector: Elbow 12">
              <a:extLst>
                <a:ext uri="{FF2B5EF4-FFF2-40B4-BE49-F238E27FC236}">
                  <a16:creationId xmlns:a16="http://schemas.microsoft.com/office/drawing/2014/main" id="{A13821FA-440E-E35C-5A87-0FF59D764B70}"/>
                </a:ext>
              </a:extLst>
            </p:cNvPr>
            <p:cNvCxnSpPr>
              <a:cxnSpLocks/>
              <a:stCxn id="5" idx="3"/>
              <a:endCxn id="22" idx="2"/>
            </p:cNvCxnSpPr>
            <p:nvPr/>
          </p:nvCxnSpPr>
          <p:spPr>
            <a:xfrm rot="5400000" flipH="1">
              <a:off x="1282862" y="3474020"/>
              <a:ext cx="2754243" cy="1331627"/>
            </a:xfrm>
            <a:prstGeom prst="bentConnector3">
              <a:avLst>
                <a:gd name="adj1" fmla="val -24278"/>
              </a:avLst>
            </a:prstGeom>
            <a:ln w="28575">
              <a:prstDash val="dashDot"/>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783C05D2-7865-0772-6600-52CE95CBE331}"/>
                </a:ext>
              </a:extLst>
            </p:cNvPr>
            <p:cNvSpPr/>
            <p:nvPr/>
          </p:nvSpPr>
          <p:spPr>
            <a:xfrm>
              <a:off x="118802" y="930184"/>
              <a:ext cx="3750735" cy="183252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solidFill>
                    <a:sysClr val="windowText" lastClr="000000"/>
                  </a:solidFill>
                </a:rPr>
                <a:t>How will the project affect stakeholder who already uses the system?</a:t>
              </a:r>
            </a:p>
            <a:p>
              <a:pPr marL="285750" indent="-285750">
                <a:buFont typeface="Arial" panose="020B0604020202020204" pitchFamily="34" charset="0"/>
                <a:buChar char="•"/>
              </a:pPr>
              <a:r>
                <a:rPr lang="en-IN" dirty="0">
                  <a:solidFill>
                    <a:sysClr val="windowText" lastClr="000000"/>
                  </a:solidFill>
                </a:rPr>
                <a:t>Who will develop special applications if needed?</a:t>
              </a:r>
            </a:p>
            <a:p>
              <a:pPr marL="285750" indent="-285750">
                <a:buFont typeface="Arial" panose="020B0604020202020204" pitchFamily="34" charset="0"/>
                <a:buChar char="•"/>
              </a:pPr>
              <a:r>
                <a:rPr lang="en-IN" dirty="0">
                  <a:solidFill>
                    <a:sysClr val="windowText" lastClr="000000"/>
                  </a:solidFill>
                </a:rPr>
                <a:t>Who will train stakeholders?</a:t>
              </a:r>
            </a:p>
          </p:txBody>
        </p:sp>
      </p:grpSp>
      <p:grpSp>
        <p:nvGrpSpPr>
          <p:cNvPr id="32" name="Group 31">
            <a:extLst>
              <a:ext uri="{FF2B5EF4-FFF2-40B4-BE49-F238E27FC236}">
                <a16:creationId xmlns:a16="http://schemas.microsoft.com/office/drawing/2014/main" id="{A233D220-8403-D234-49E0-0D2365DD7379}"/>
              </a:ext>
            </a:extLst>
          </p:cNvPr>
          <p:cNvGrpSpPr/>
          <p:nvPr/>
        </p:nvGrpSpPr>
        <p:grpSpPr>
          <a:xfrm>
            <a:off x="4039004" y="1449476"/>
            <a:ext cx="3005037" cy="3005037"/>
            <a:chOff x="4039004" y="1449476"/>
            <a:chExt cx="3005037" cy="3005037"/>
          </a:xfrm>
        </p:grpSpPr>
        <p:sp>
          <p:nvSpPr>
            <p:cNvPr id="4" name="Oval 3">
              <a:extLst>
                <a:ext uri="{FF2B5EF4-FFF2-40B4-BE49-F238E27FC236}">
                  <a16:creationId xmlns:a16="http://schemas.microsoft.com/office/drawing/2014/main" id="{1FE72DC2-92F1-B268-4923-BF5FAAD9E3DF}"/>
                </a:ext>
              </a:extLst>
            </p:cNvPr>
            <p:cNvSpPr/>
            <p:nvPr/>
          </p:nvSpPr>
          <p:spPr>
            <a:xfrm>
              <a:off x="4039004" y="1449476"/>
              <a:ext cx="3005037" cy="3005037"/>
            </a:xfrm>
            <a:prstGeom prst="ellipse">
              <a:avLst/>
            </a:prstGeom>
            <a:solidFill>
              <a:srgbClr val="6FD47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65DE924-282C-B774-8496-84AAD7E8E246}"/>
                </a:ext>
              </a:extLst>
            </p:cNvPr>
            <p:cNvSpPr txBox="1"/>
            <p:nvPr/>
          </p:nvSpPr>
          <p:spPr>
            <a:xfrm>
              <a:off x="5034011" y="2766365"/>
              <a:ext cx="1015021" cy="369332"/>
            </a:xfrm>
            <a:prstGeom prst="rect">
              <a:avLst/>
            </a:prstGeom>
            <a:noFill/>
          </p:spPr>
          <p:txBody>
            <a:bodyPr wrap="none" rtlCol="0">
              <a:spAutoFit/>
            </a:bodyPr>
            <a:lstStyle/>
            <a:p>
              <a:pPr algn="ctr"/>
              <a:r>
                <a:rPr lang="en-IN" b="1" dirty="0"/>
                <a:t>Business</a:t>
              </a:r>
            </a:p>
          </p:txBody>
        </p:sp>
        <p:sp>
          <p:nvSpPr>
            <p:cNvPr id="28" name="TextBox 27">
              <a:extLst>
                <a:ext uri="{FF2B5EF4-FFF2-40B4-BE49-F238E27FC236}">
                  <a16:creationId xmlns:a16="http://schemas.microsoft.com/office/drawing/2014/main" id="{F1A74F58-520F-C46C-A4CF-4779F4115C02}"/>
                </a:ext>
              </a:extLst>
            </p:cNvPr>
            <p:cNvSpPr txBox="1"/>
            <p:nvPr/>
          </p:nvSpPr>
          <p:spPr>
            <a:xfrm>
              <a:off x="4805582" y="2325229"/>
              <a:ext cx="1471878" cy="369332"/>
            </a:xfrm>
            <a:prstGeom prst="rect">
              <a:avLst/>
            </a:prstGeom>
            <a:noFill/>
          </p:spPr>
          <p:txBody>
            <a:bodyPr wrap="none" rtlCol="0">
              <a:spAutoFit/>
            </a:bodyPr>
            <a:lstStyle/>
            <a:p>
              <a:r>
                <a:rPr lang="en-IN" dirty="0">
                  <a:solidFill>
                    <a:schemeClr val="accent3">
                      <a:lumMod val="50000"/>
                    </a:schemeClr>
                  </a:solidFill>
                </a:rPr>
                <a:t>{Profit/ Sales}</a:t>
              </a:r>
            </a:p>
          </p:txBody>
        </p:sp>
      </p:grpSp>
      <p:grpSp>
        <p:nvGrpSpPr>
          <p:cNvPr id="33" name="Group 32">
            <a:extLst>
              <a:ext uri="{FF2B5EF4-FFF2-40B4-BE49-F238E27FC236}">
                <a16:creationId xmlns:a16="http://schemas.microsoft.com/office/drawing/2014/main" id="{9911A142-99E2-6350-84B1-3F4A260CB853}"/>
              </a:ext>
            </a:extLst>
          </p:cNvPr>
          <p:cNvGrpSpPr/>
          <p:nvPr/>
        </p:nvGrpSpPr>
        <p:grpSpPr>
          <a:xfrm>
            <a:off x="5191325" y="2951994"/>
            <a:ext cx="3006000" cy="3006000"/>
            <a:chOff x="5191325" y="2951994"/>
            <a:chExt cx="3006000" cy="3006000"/>
          </a:xfrm>
        </p:grpSpPr>
        <p:sp>
          <p:nvSpPr>
            <p:cNvPr id="6" name="Oval 5">
              <a:extLst>
                <a:ext uri="{FF2B5EF4-FFF2-40B4-BE49-F238E27FC236}">
                  <a16:creationId xmlns:a16="http://schemas.microsoft.com/office/drawing/2014/main" id="{6A619CDB-A6AE-B2B3-D20F-CF3A6BBF0F2D}"/>
                </a:ext>
              </a:extLst>
            </p:cNvPr>
            <p:cNvSpPr/>
            <p:nvPr/>
          </p:nvSpPr>
          <p:spPr>
            <a:xfrm>
              <a:off x="5191325" y="2951994"/>
              <a:ext cx="3006000" cy="3006000"/>
            </a:xfrm>
            <a:prstGeom prst="ellipse">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00B0F0"/>
                </a:solidFill>
              </a:endParaRPr>
            </a:p>
          </p:txBody>
        </p:sp>
        <p:sp>
          <p:nvSpPr>
            <p:cNvPr id="8" name="TextBox 7">
              <a:extLst>
                <a:ext uri="{FF2B5EF4-FFF2-40B4-BE49-F238E27FC236}">
                  <a16:creationId xmlns:a16="http://schemas.microsoft.com/office/drawing/2014/main" id="{97D18598-DA5B-5D2B-3961-44EFE861E578}"/>
                </a:ext>
              </a:extLst>
            </p:cNvPr>
            <p:cNvSpPr txBox="1"/>
            <p:nvPr/>
          </p:nvSpPr>
          <p:spPr>
            <a:xfrm>
              <a:off x="6064184" y="4269846"/>
              <a:ext cx="1260281" cy="369332"/>
            </a:xfrm>
            <a:prstGeom prst="rect">
              <a:avLst/>
            </a:prstGeom>
            <a:noFill/>
          </p:spPr>
          <p:txBody>
            <a:bodyPr wrap="none" rtlCol="0">
              <a:spAutoFit/>
            </a:bodyPr>
            <a:lstStyle/>
            <a:p>
              <a:pPr algn="ctr"/>
              <a:r>
                <a:rPr lang="en-IN" b="1" dirty="0"/>
                <a:t>Technology</a:t>
              </a:r>
            </a:p>
          </p:txBody>
        </p:sp>
        <p:sp>
          <p:nvSpPr>
            <p:cNvPr id="29" name="TextBox 28">
              <a:extLst>
                <a:ext uri="{FF2B5EF4-FFF2-40B4-BE49-F238E27FC236}">
                  <a16:creationId xmlns:a16="http://schemas.microsoft.com/office/drawing/2014/main" id="{82D2855A-81D4-595D-652B-D4CFE4DDDA77}"/>
                </a:ext>
              </a:extLst>
            </p:cNvPr>
            <p:cNvSpPr txBox="1"/>
            <p:nvPr/>
          </p:nvSpPr>
          <p:spPr>
            <a:xfrm>
              <a:off x="6089832" y="4708432"/>
              <a:ext cx="1208985" cy="369332"/>
            </a:xfrm>
            <a:prstGeom prst="rect">
              <a:avLst/>
            </a:prstGeom>
            <a:noFill/>
          </p:spPr>
          <p:txBody>
            <a:bodyPr wrap="none" rtlCol="0">
              <a:spAutoFit/>
            </a:bodyPr>
            <a:lstStyle/>
            <a:p>
              <a:r>
                <a:rPr lang="en-IN" dirty="0">
                  <a:solidFill>
                    <a:schemeClr val="accent5">
                      <a:lumMod val="50000"/>
                    </a:schemeClr>
                  </a:solidFill>
                </a:rPr>
                <a:t>{H/W, S/W}</a:t>
              </a:r>
            </a:p>
          </p:txBody>
        </p:sp>
      </p:grpSp>
      <p:grpSp>
        <p:nvGrpSpPr>
          <p:cNvPr id="34" name="Group 33">
            <a:extLst>
              <a:ext uri="{FF2B5EF4-FFF2-40B4-BE49-F238E27FC236}">
                <a16:creationId xmlns:a16="http://schemas.microsoft.com/office/drawing/2014/main" id="{9A36842B-2681-9EEA-8444-7B1E8BD278ED}"/>
              </a:ext>
            </a:extLst>
          </p:cNvPr>
          <p:cNvGrpSpPr/>
          <p:nvPr/>
        </p:nvGrpSpPr>
        <p:grpSpPr>
          <a:xfrm>
            <a:off x="2885720" y="2951994"/>
            <a:ext cx="3005037" cy="3005037"/>
            <a:chOff x="2885720" y="2951994"/>
            <a:chExt cx="3005037" cy="3005037"/>
          </a:xfrm>
        </p:grpSpPr>
        <p:sp>
          <p:nvSpPr>
            <p:cNvPr id="5" name="Oval 4">
              <a:extLst>
                <a:ext uri="{FF2B5EF4-FFF2-40B4-BE49-F238E27FC236}">
                  <a16:creationId xmlns:a16="http://schemas.microsoft.com/office/drawing/2014/main" id="{6441DDB9-FDC3-C7C8-4020-36037ED1419C}"/>
                </a:ext>
              </a:extLst>
            </p:cNvPr>
            <p:cNvSpPr/>
            <p:nvPr/>
          </p:nvSpPr>
          <p:spPr>
            <a:xfrm>
              <a:off x="2885720" y="2951994"/>
              <a:ext cx="3005037" cy="3005037"/>
            </a:xfrm>
            <a:prstGeom prst="ellipse">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2096974-E742-1713-49F9-3FF382336447}"/>
                </a:ext>
              </a:extLst>
            </p:cNvPr>
            <p:cNvSpPr txBox="1"/>
            <p:nvPr/>
          </p:nvSpPr>
          <p:spPr>
            <a:xfrm>
              <a:off x="3704396" y="4267920"/>
              <a:ext cx="1367683" cy="369332"/>
            </a:xfrm>
            <a:prstGeom prst="rect">
              <a:avLst/>
            </a:prstGeom>
            <a:noFill/>
          </p:spPr>
          <p:txBody>
            <a:bodyPr wrap="none" rtlCol="0">
              <a:spAutoFit/>
            </a:bodyPr>
            <a:lstStyle/>
            <a:p>
              <a:pPr algn="ctr"/>
              <a:r>
                <a:rPr lang="en-IN" b="1" dirty="0"/>
                <a:t>Organization</a:t>
              </a:r>
            </a:p>
          </p:txBody>
        </p:sp>
        <p:sp>
          <p:nvSpPr>
            <p:cNvPr id="31" name="TextBox 30">
              <a:extLst>
                <a:ext uri="{FF2B5EF4-FFF2-40B4-BE49-F238E27FC236}">
                  <a16:creationId xmlns:a16="http://schemas.microsoft.com/office/drawing/2014/main" id="{8400699E-AB3F-2453-BE44-4CF15F1DFDBA}"/>
                </a:ext>
              </a:extLst>
            </p:cNvPr>
            <p:cNvSpPr txBox="1"/>
            <p:nvPr/>
          </p:nvSpPr>
          <p:spPr>
            <a:xfrm>
              <a:off x="3635064" y="4708432"/>
              <a:ext cx="1518364" cy="369332"/>
            </a:xfrm>
            <a:prstGeom prst="rect">
              <a:avLst/>
            </a:prstGeom>
            <a:noFill/>
          </p:spPr>
          <p:txBody>
            <a:bodyPr wrap="none" rtlCol="0">
              <a:spAutoFit/>
            </a:bodyPr>
            <a:lstStyle/>
            <a:p>
              <a:r>
                <a:rPr lang="en-IN" dirty="0">
                  <a:solidFill>
                    <a:schemeClr val="tx2">
                      <a:lumMod val="50000"/>
                    </a:schemeClr>
                  </a:solidFill>
                </a:rPr>
                <a:t>{Stakeholders}</a:t>
              </a:r>
            </a:p>
          </p:txBody>
        </p:sp>
      </p:grpSp>
    </p:spTree>
    <p:extLst>
      <p:ext uri="{BB962C8B-B14F-4D97-AF65-F5344CB8AC3E}">
        <p14:creationId xmlns:p14="http://schemas.microsoft.com/office/powerpoint/2010/main" val="302246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Stakeholders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- 4</a:t>
            </a:r>
          </a:p>
        </p:txBody>
      </p:sp>
    </p:spTree>
    <p:extLst>
      <p:ext uri="{BB962C8B-B14F-4D97-AF65-F5344CB8AC3E}">
        <p14:creationId xmlns:p14="http://schemas.microsoft.com/office/powerpoint/2010/main" val="70499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21452" y="863444"/>
            <a:ext cx="11929641" cy="5590565"/>
          </a:xfrm>
        </p:spPr>
        <p:txBody>
          <a:bodyPr/>
          <a:lstStyle/>
          <a:p>
            <a:r>
              <a:rPr lang="en-US" b="1" dirty="0">
                <a:solidFill>
                  <a:schemeClr val="accent6"/>
                </a:solidFill>
              </a:rPr>
              <a:t>Outcome.</a:t>
            </a:r>
            <a:r>
              <a:rPr lang="en-US" dirty="0"/>
              <a:t> An end result or consequence of a process or project. Outcomes can include </a:t>
            </a:r>
            <a:r>
              <a:rPr lang="en-US" b="1" dirty="0"/>
              <a:t>outputs</a:t>
            </a:r>
            <a:r>
              <a:rPr lang="en-US" dirty="0"/>
              <a:t> and </a:t>
            </a:r>
            <a:r>
              <a:rPr lang="en-US" b="1" dirty="0"/>
              <a:t>artifacts</a:t>
            </a:r>
            <a:r>
              <a:rPr lang="en-US" dirty="0"/>
              <a:t>, but have a broader intent by focusing on the benefits and value that the project was undertaken to deliver. </a:t>
            </a:r>
          </a:p>
          <a:p>
            <a:r>
              <a:rPr lang="en-US" b="1" dirty="0">
                <a:solidFill>
                  <a:schemeClr val="accent6"/>
                </a:solidFill>
              </a:rPr>
              <a:t>Portfolio.</a:t>
            </a:r>
            <a:r>
              <a:rPr lang="en-US" dirty="0"/>
              <a:t> </a:t>
            </a:r>
            <a:r>
              <a:rPr lang="en-US" b="1" dirty="0"/>
              <a:t>Projects</a:t>
            </a:r>
            <a:r>
              <a:rPr lang="en-US" dirty="0"/>
              <a:t>, </a:t>
            </a:r>
            <a:r>
              <a:rPr lang="en-US" b="1" dirty="0"/>
              <a:t>programs</a:t>
            </a:r>
            <a:r>
              <a:rPr lang="en-US" dirty="0"/>
              <a:t>, </a:t>
            </a:r>
            <a:r>
              <a:rPr lang="en-US" b="1" dirty="0"/>
              <a:t>subsidiary portfolios</a:t>
            </a:r>
            <a:r>
              <a:rPr lang="en-US" dirty="0"/>
              <a:t>, and </a:t>
            </a:r>
            <a:r>
              <a:rPr lang="en-US" b="1" dirty="0"/>
              <a:t>operations</a:t>
            </a:r>
            <a:r>
              <a:rPr lang="en-US" dirty="0"/>
              <a:t> managed as a group to achieve strategic objectives.</a:t>
            </a:r>
          </a:p>
          <a:p>
            <a:r>
              <a:rPr lang="en-US" b="1" dirty="0">
                <a:solidFill>
                  <a:schemeClr val="accent6"/>
                </a:solidFill>
              </a:rPr>
              <a:t>Product. </a:t>
            </a:r>
            <a:r>
              <a:rPr lang="en-US" dirty="0"/>
              <a:t>An artifact that is </a:t>
            </a:r>
            <a:r>
              <a:rPr lang="en-US" b="1" dirty="0"/>
              <a:t>produced</a:t>
            </a:r>
            <a:r>
              <a:rPr lang="en-US" dirty="0"/>
              <a:t>, is quantifiable, and can be either an </a:t>
            </a:r>
            <a:r>
              <a:rPr lang="en-US" b="1" dirty="0"/>
              <a:t>end item</a:t>
            </a:r>
            <a:r>
              <a:rPr lang="en-US" dirty="0"/>
              <a:t> in itself or a component item.</a:t>
            </a:r>
          </a:p>
          <a:p>
            <a:r>
              <a:rPr lang="en-US" b="1" dirty="0">
                <a:solidFill>
                  <a:schemeClr val="accent6"/>
                </a:solidFill>
              </a:rPr>
              <a:t>Program.</a:t>
            </a:r>
            <a:r>
              <a:rPr lang="en-US" dirty="0"/>
              <a:t> </a:t>
            </a:r>
            <a:r>
              <a:rPr lang="en-US" b="1" dirty="0"/>
              <a:t>Related projects</a:t>
            </a:r>
            <a:r>
              <a:rPr lang="en-US" dirty="0"/>
              <a:t>, </a:t>
            </a:r>
            <a:r>
              <a:rPr lang="en-US" b="1" dirty="0"/>
              <a:t>subsidiary programs</a:t>
            </a:r>
            <a:r>
              <a:rPr lang="en-US" dirty="0"/>
              <a:t>, and </a:t>
            </a:r>
            <a:r>
              <a:rPr lang="en-US" b="1" dirty="0"/>
              <a:t>program activities </a:t>
            </a:r>
            <a:r>
              <a:rPr lang="en-US" dirty="0"/>
              <a:t>that are managed in a coordinated manner to obtain benefits not available from managing them individually.</a:t>
            </a:r>
          </a:p>
          <a:p>
            <a:r>
              <a:rPr lang="en-US" b="1" dirty="0">
                <a:solidFill>
                  <a:schemeClr val="accent6"/>
                </a:solidFill>
              </a:rPr>
              <a:t>Project.</a:t>
            </a:r>
            <a:r>
              <a:rPr lang="en-US" dirty="0"/>
              <a:t> A temporary </a:t>
            </a:r>
            <a:r>
              <a:rPr lang="en-US" b="1" dirty="0"/>
              <a:t>endeavor undertaken</a:t>
            </a:r>
            <a:r>
              <a:rPr lang="en-US" dirty="0"/>
              <a:t> to </a:t>
            </a:r>
            <a:r>
              <a:rPr lang="en-US" b="1" dirty="0"/>
              <a:t>create</a:t>
            </a:r>
            <a:r>
              <a:rPr lang="en-US" dirty="0"/>
              <a:t> a unique </a:t>
            </a:r>
            <a:r>
              <a:rPr lang="en-US" b="1" dirty="0"/>
              <a:t>product</a:t>
            </a:r>
            <a:r>
              <a:rPr lang="en-US" dirty="0"/>
              <a:t>, </a:t>
            </a:r>
            <a:r>
              <a:rPr lang="en-US" b="1" dirty="0"/>
              <a:t>service</a:t>
            </a:r>
            <a:r>
              <a:rPr lang="en-US" dirty="0"/>
              <a:t>, or </a:t>
            </a:r>
            <a:r>
              <a:rPr lang="en-US" b="1" dirty="0"/>
              <a:t>result</a:t>
            </a:r>
            <a:r>
              <a:rPr lang="en-US" dirty="0"/>
              <a:t>. The temporary nature of projects indicates a beginning and an end to the project work or a phase of the project work. Projects can stand alone or be part of a program or portfolio.</a:t>
            </a:r>
          </a:p>
          <a:p>
            <a:r>
              <a:rPr lang="en-US" b="1" dirty="0">
                <a:solidFill>
                  <a:schemeClr val="accent6"/>
                </a:solidFill>
              </a:rPr>
              <a:t>Project Management.</a:t>
            </a:r>
            <a:r>
              <a:rPr lang="en-US" dirty="0"/>
              <a:t> The </a:t>
            </a:r>
            <a:r>
              <a:rPr lang="en-US" b="1" dirty="0"/>
              <a:t>application of knowledge</a:t>
            </a:r>
            <a:r>
              <a:rPr lang="en-US" dirty="0"/>
              <a:t>, </a:t>
            </a:r>
            <a:r>
              <a:rPr lang="en-US" b="1" dirty="0"/>
              <a:t>skills</a:t>
            </a:r>
            <a:r>
              <a:rPr lang="en-US" dirty="0"/>
              <a:t>, </a:t>
            </a:r>
            <a:r>
              <a:rPr lang="en-US" b="1" dirty="0"/>
              <a:t>tools</a:t>
            </a:r>
            <a:r>
              <a:rPr lang="en-US" dirty="0"/>
              <a:t>, and </a:t>
            </a:r>
            <a:r>
              <a:rPr lang="en-US" b="1" dirty="0"/>
              <a:t>techniques </a:t>
            </a:r>
            <a:r>
              <a:rPr lang="en-US" dirty="0"/>
              <a:t>to project activities </a:t>
            </a:r>
            <a:r>
              <a:rPr lang="en-US" b="1" dirty="0"/>
              <a:t>to meet project requirements</a:t>
            </a:r>
            <a:r>
              <a:rPr lang="en-US" dirty="0"/>
              <a:t>.</a:t>
            </a:r>
          </a:p>
          <a:p>
            <a:endParaRPr lang="en-US" dirty="0"/>
          </a:p>
        </p:txBody>
      </p:sp>
    </p:spTree>
    <p:extLst>
      <p:ext uri="{BB962C8B-B14F-4D97-AF65-F5344CB8AC3E}">
        <p14:creationId xmlns:p14="http://schemas.microsoft.com/office/powerpoint/2010/main" val="174822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2CCC-70C0-0BA9-64C1-4CBFF39A3DCF}"/>
              </a:ext>
            </a:extLst>
          </p:cNvPr>
          <p:cNvSpPr>
            <a:spLocks noGrp="1"/>
          </p:cNvSpPr>
          <p:nvPr>
            <p:ph type="title"/>
          </p:nvPr>
        </p:nvSpPr>
        <p:spPr/>
        <p:txBody>
          <a:bodyPr/>
          <a:lstStyle/>
          <a:p>
            <a:r>
              <a:rPr lang="en-IN" dirty="0"/>
              <a:t>Focusing on Stakeholder Needs</a:t>
            </a:r>
          </a:p>
        </p:txBody>
      </p:sp>
      <p:sp>
        <p:nvSpPr>
          <p:cNvPr id="3" name="Content Placeholder 2">
            <a:extLst>
              <a:ext uri="{FF2B5EF4-FFF2-40B4-BE49-F238E27FC236}">
                <a16:creationId xmlns:a16="http://schemas.microsoft.com/office/drawing/2014/main" id="{9C747133-0356-2BF2-C446-F0368CA73F08}"/>
              </a:ext>
            </a:extLst>
          </p:cNvPr>
          <p:cNvSpPr>
            <a:spLocks noGrp="1"/>
          </p:cNvSpPr>
          <p:nvPr>
            <p:ph idx="1"/>
          </p:nvPr>
        </p:nvSpPr>
        <p:spPr>
          <a:xfrm>
            <a:off x="131181" y="863444"/>
            <a:ext cx="6726820" cy="5590565"/>
          </a:xfrm>
        </p:spPr>
        <p:txBody>
          <a:bodyPr/>
          <a:lstStyle/>
          <a:p>
            <a:r>
              <a:rPr lang="en-US" b="1" dirty="0">
                <a:solidFill>
                  <a:schemeClr val="accent6"/>
                </a:solidFill>
              </a:rPr>
              <a:t>Project Stakeholders</a:t>
            </a:r>
            <a:r>
              <a:rPr lang="en-US" dirty="0"/>
              <a:t> are the </a:t>
            </a:r>
            <a:r>
              <a:rPr lang="en-US" b="1" dirty="0">
                <a:solidFill>
                  <a:schemeClr val="tx2"/>
                </a:solidFill>
              </a:rPr>
              <a:t>people involved in</a:t>
            </a:r>
            <a:r>
              <a:rPr lang="en-US" dirty="0"/>
              <a:t> or </a:t>
            </a:r>
            <a:r>
              <a:rPr lang="en-US" b="1" dirty="0">
                <a:solidFill>
                  <a:schemeClr val="tx2"/>
                </a:solidFill>
              </a:rPr>
              <a:t>affected by</a:t>
            </a:r>
            <a:r>
              <a:rPr lang="en-US" dirty="0"/>
              <a:t> project activities. </a:t>
            </a:r>
          </a:p>
          <a:p>
            <a:r>
              <a:rPr lang="en-US" dirty="0"/>
              <a:t>Stakeholders can be </a:t>
            </a:r>
            <a:r>
              <a:rPr lang="en-US" b="1" dirty="0">
                <a:solidFill>
                  <a:schemeClr val="tx2"/>
                </a:solidFill>
              </a:rPr>
              <a:t>internal</a:t>
            </a:r>
            <a:r>
              <a:rPr lang="en-US" dirty="0"/>
              <a:t> or </a:t>
            </a:r>
            <a:r>
              <a:rPr lang="en-US" b="1" dirty="0">
                <a:solidFill>
                  <a:schemeClr val="tx2"/>
                </a:solidFill>
              </a:rPr>
              <a:t>external</a:t>
            </a:r>
            <a:r>
              <a:rPr lang="en-US" dirty="0"/>
              <a:t> to the organization, </a:t>
            </a:r>
            <a:r>
              <a:rPr lang="en-US" b="1" dirty="0"/>
              <a:t>directly involved</a:t>
            </a:r>
            <a:r>
              <a:rPr lang="en-US" dirty="0"/>
              <a:t> in the project, or simply </a:t>
            </a:r>
            <a:r>
              <a:rPr lang="en-US" b="1" dirty="0"/>
              <a:t>affected</a:t>
            </a:r>
            <a:r>
              <a:rPr lang="en-US" dirty="0"/>
              <a:t> by the project. </a:t>
            </a:r>
          </a:p>
          <a:p>
            <a:r>
              <a:rPr lang="en-US" b="1" dirty="0">
                <a:solidFill>
                  <a:schemeClr val="accent6"/>
                </a:solidFill>
              </a:rPr>
              <a:t>Internal project</a:t>
            </a:r>
            <a:r>
              <a:rPr lang="en-US" dirty="0"/>
              <a:t> </a:t>
            </a:r>
            <a:r>
              <a:rPr lang="en-US" b="1" dirty="0">
                <a:solidFill>
                  <a:schemeClr val="accent6"/>
                </a:solidFill>
              </a:rPr>
              <a:t>stakeholders</a:t>
            </a:r>
            <a:r>
              <a:rPr lang="en-US" dirty="0"/>
              <a:t> include the project sponsor, project team, support staff, and internal customers of the project. </a:t>
            </a:r>
          </a:p>
          <a:p>
            <a:pPr lvl="1"/>
            <a:r>
              <a:rPr lang="en-US" dirty="0"/>
              <a:t>Other internal stakeholders include top management, other functional managers, and other project managers.</a:t>
            </a:r>
          </a:p>
          <a:p>
            <a:r>
              <a:rPr lang="en-US" b="1" dirty="0">
                <a:solidFill>
                  <a:schemeClr val="accent6"/>
                </a:solidFill>
              </a:rPr>
              <a:t>External project stakeholders</a:t>
            </a:r>
            <a:r>
              <a:rPr lang="en-US" dirty="0"/>
              <a:t> include the project’s customers (if they are external to the organization), competitors, suppliers, and other external groups potentially involved in the project or affected by it, such as government officials or concerned citizens.</a:t>
            </a:r>
            <a:endParaRPr lang="en-IN" dirty="0"/>
          </a:p>
        </p:txBody>
      </p:sp>
      <p:pic>
        <p:nvPicPr>
          <p:cNvPr id="5" name="Picture 4">
            <a:extLst>
              <a:ext uri="{FF2B5EF4-FFF2-40B4-BE49-F238E27FC236}">
                <a16:creationId xmlns:a16="http://schemas.microsoft.com/office/drawing/2014/main" id="{DFA1C96E-55CE-6EB7-0D88-143C2194F0A0}"/>
              </a:ext>
            </a:extLst>
          </p:cNvPr>
          <p:cNvPicPr>
            <a:picLocks noChangeAspect="1"/>
          </p:cNvPicPr>
          <p:nvPr/>
        </p:nvPicPr>
        <p:blipFill rotWithShape="1">
          <a:blip r:embed="rId2">
            <a:extLst>
              <a:ext uri="{28A0092B-C50C-407E-A947-70E740481C1C}">
                <a14:useLocalDpi xmlns:a14="http://schemas.microsoft.com/office/drawing/2010/main" val="0"/>
              </a:ext>
            </a:extLst>
          </a:blip>
          <a:srcRect l="46510" r="1"/>
          <a:stretch/>
        </p:blipFill>
        <p:spPr>
          <a:xfrm>
            <a:off x="6994188" y="934362"/>
            <a:ext cx="5568834" cy="4989276"/>
          </a:xfrm>
          <a:prstGeom prst="rect">
            <a:avLst/>
          </a:prstGeom>
        </p:spPr>
      </p:pic>
    </p:spTree>
    <p:extLst>
      <p:ext uri="{BB962C8B-B14F-4D97-AF65-F5344CB8AC3E}">
        <p14:creationId xmlns:p14="http://schemas.microsoft.com/office/powerpoint/2010/main" val="21007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FFA33-9A98-01E1-5985-008A28CD3968}"/>
              </a:ext>
            </a:extLst>
          </p:cNvPr>
          <p:cNvSpPr>
            <a:spLocks noGrp="1"/>
          </p:cNvSpPr>
          <p:nvPr>
            <p:ph type="title"/>
          </p:nvPr>
        </p:nvSpPr>
        <p:spPr/>
        <p:txBody>
          <a:bodyPr/>
          <a:lstStyle/>
          <a:p>
            <a:r>
              <a:rPr lang="en-IN" dirty="0"/>
              <a:t>The Importance of Top Management Commitment</a:t>
            </a:r>
          </a:p>
        </p:txBody>
      </p:sp>
      <p:sp>
        <p:nvSpPr>
          <p:cNvPr id="3" name="Content Placeholder 2">
            <a:extLst>
              <a:ext uri="{FF2B5EF4-FFF2-40B4-BE49-F238E27FC236}">
                <a16:creationId xmlns:a16="http://schemas.microsoft.com/office/drawing/2014/main" id="{B05B9BC2-33C4-ED26-4605-65911607D386}"/>
              </a:ext>
            </a:extLst>
          </p:cNvPr>
          <p:cNvSpPr>
            <a:spLocks noGrp="1"/>
          </p:cNvSpPr>
          <p:nvPr>
            <p:ph idx="1"/>
          </p:nvPr>
        </p:nvSpPr>
        <p:spPr/>
        <p:txBody>
          <a:bodyPr/>
          <a:lstStyle/>
          <a:p>
            <a:r>
              <a:rPr lang="en-US" dirty="0"/>
              <a:t>Helping project managers successfully lead projects is the </a:t>
            </a:r>
            <a:r>
              <a:rPr lang="en-US" b="1" dirty="0"/>
              <a:t>level of commitment</a:t>
            </a:r>
            <a:r>
              <a:rPr lang="en-US" dirty="0"/>
              <a:t> and </a:t>
            </a:r>
            <a:r>
              <a:rPr lang="en-US" b="1" dirty="0"/>
              <a:t>support</a:t>
            </a:r>
            <a:r>
              <a:rPr lang="en-US" dirty="0"/>
              <a:t> they receive from top management. </a:t>
            </a:r>
          </a:p>
          <a:p>
            <a:r>
              <a:rPr lang="en-US" dirty="0"/>
              <a:t>Without this commitment, many </a:t>
            </a:r>
            <a:r>
              <a:rPr lang="en-US" b="1" dirty="0"/>
              <a:t>projects will fail</a:t>
            </a:r>
            <a:r>
              <a:rPr lang="en-US" dirty="0"/>
              <a:t>. </a:t>
            </a:r>
          </a:p>
          <a:p>
            <a:r>
              <a:rPr lang="en-US" dirty="0"/>
              <a:t>Some projects have a </a:t>
            </a:r>
            <a:r>
              <a:rPr lang="en-US" b="1" dirty="0"/>
              <a:t>senior manager</a:t>
            </a:r>
            <a:r>
              <a:rPr lang="en-US" dirty="0"/>
              <a:t> called a </a:t>
            </a:r>
            <a:r>
              <a:rPr lang="en-US" b="1" dirty="0"/>
              <a:t>champion</a:t>
            </a:r>
            <a:r>
              <a:rPr lang="en-US" dirty="0"/>
              <a:t> who acts as a </a:t>
            </a:r>
            <a:r>
              <a:rPr lang="en-US" b="1" dirty="0"/>
              <a:t>key advocate</a:t>
            </a:r>
            <a:r>
              <a:rPr lang="en-US" dirty="0"/>
              <a:t> for a project.</a:t>
            </a:r>
          </a:p>
          <a:p>
            <a:r>
              <a:rPr lang="en-US" dirty="0"/>
              <a:t>Top management </a:t>
            </a:r>
            <a:r>
              <a:rPr lang="en-US" b="1" dirty="0"/>
              <a:t>commitment</a:t>
            </a:r>
            <a:r>
              <a:rPr lang="en-US" dirty="0"/>
              <a:t> </a:t>
            </a:r>
            <a:r>
              <a:rPr lang="en-US" b="1" dirty="0"/>
              <a:t>is crucial </a:t>
            </a:r>
            <a:r>
              <a:rPr lang="en-US" dirty="0"/>
              <a:t>to project managers for the following </a:t>
            </a:r>
            <a:r>
              <a:rPr lang="en-US" b="1" dirty="0"/>
              <a:t>reasons</a:t>
            </a:r>
            <a:r>
              <a:rPr lang="en-US" dirty="0"/>
              <a:t>:</a:t>
            </a:r>
          </a:p>
          <a:p>
            <a:pPr lvl="1"/>
            <a:r>
              <a:rPr lang="en-US" dirty="0"/>
              <a:t>Project managers </a:t>
            </a:r>
            <a:r>
              <a:rPr lang="en-US" b="1" dirty="0"/>
              <a:t>need adequate resources</a:t>
            </a:r>
            <a:r>
              <a:rPr lang="en-US" dirty="0"/>
              <a:t>. </a:t>
            </a:r>
          </a:p>
          <a:p>
            <a:pPr lvl="2"/>
            <a:r>
              <a:rPr lang="en-US" dirty="0"/>
              <a:t>To kill a project is to withhold the required </a:t>
            </a:r>
            <a:r>
              <a:rPr lang="en-US" b="1" dirty="0"/>
              <a:t>money</a:t>
            </a:r>
            <a:r>
              <a:rPr lang="en-US" dirty="0"/>
              <a:t>, </a:t>
            </a:r>
            <a:r>
              <a:rPr lang="en-US" b="1" dirty="0"/>
              <a:t>human resources</a:t>
            </a:r>
            <a:r>
              <a:rPr lang="en-US" dirty="0"/>
              <a:t>, and </a:t>
            </a:r>
            <a:r>
              <a:rPr lang="en-US" b="1" dirty="0"/>
              <a:t>visibility</a:t>
            </a:r>
            <a:r>
              <a:rPr lang="en-US" dirty="0"/>
              <a:t>.</a:t>
            </a:r>
          </a:p>
          <a:p>
            <a:pPr lvl="1"/>
            <a:r>
              <a:rPr lang="en-US" dirty="0"/>
              <a:t>Project managers often </a:t>
            </a:r>
            <a:r>
              <a:rPr lang="en-US" b="1" dirty="0"/>
              <a:t>require approval </a:t>
            </a:r>
            <a:r>
              <a:rPr lang="en-US" dirty="0"/>
              <a:t>for unique project needs </a:t>
            </a:r>
            <a:r>
              <a:rPr lang="en-US" b="1" dirty="0"/>
              <a:t>in a timely manner</a:t>
            </a:r>
            <a:r>
              <a:rPr lang="en-US" dirty="0"/>
              <a:t>. </a:t>
            </a:r>
          </a:p>
          <a:p>
            <a:pPr lvl="2"/>
            <a:r>
              <a:rPr lang="en-US" dirty="0"/>
              <a:t>The team might need additional </a:t>
            </a:r>
            <a:r>
              <a:rPr lang="en-US" b="1" dirty="0"/>
              <a:t>hardware and software </a:t>
            </a:r>
            <a:r>
              <a:rPr lang="en-US" dirty="0"/>
              <a:t>halfway through the project for proper testing, or the project manager might need to </a:t>
            </a:r>
            <a:r>
              <a:rPr lang="en-US" b="1" dirty="0"/>
              <a:t>offer special pay </a:t>
            </a:r>
            <a:r>
              <a:rPr lang="en-US" dirty="0"/>
              <a:t>and </a:t>
            </a:r>
            <a:r>
              <a:rPr lang="en-US" b="1" dirty="0"/>
              <a:t>benefits to attract </a:t>
            </a:r>
            <a:r>
              <a:rPr lang="en-US" dirty="0"/>
              <a:t>and retain </a:t>
            </a:r>
            <a:r>
              <a:rPr lang="en-US" b="1" dirty="0"/>
              <a:t>key project personnel</a:t>
            </a:r>
            <a:r>
              <a:rPr lang="en-US" dirty="0"/>
              <a:t>.</a:t>
            </a:r>
          </a:p>
          <a:p>
            <a:pPr lvl="1"/>
            <a:r>
              <a:rPr lang="en-US" dirty="0"/>
              <a:t>Project managers must </a:t>
            </a:r>
            <a:r>
              <a:rPr lang="en-US" b="1" dirty="0"/>
              <a:t>have cooperation from people </a:t>
            </a:r>
            <a:r>
              <a:rPr lang="en-US" dirty="0"/>
              <a:t>in other parts of the organization.</a:t>
            </a:r>
          </a:p>
          <a:p>
            <a:pPr lvl="2"/>
            <a:r>
              <a:rPr lang="en-US" dirty="0"/>
              <a:t>IT projects cut </a:t>
            </a:r>
            <a:r>
              <a:rPr lang="en-US" b="1" dirty="0"/>
              <a:t>across functional areas</a:t>
            </a:r>
            <a:r>
              <a:rPr lang="en-US" dirty="0"/>
              <a:t>, top management must help project managers deal with the </a:t>
            </a:r>
            <a:r>
              <a:rPr lang="en-US" b="1" dirty="0"/>
              <a:t>political issues </a:t>
            </a:r>
            <a:r>
              <a:rPr lang="en-US" dirty="0"/>
              <a:t>that often arise.</a:t>
            </a:r>
          </a:p>
          <a:p>
            <a:pPr lvl="1"/>
            <a:r>
              <a:rPr lang="en-US" dirty="0"/>
              <a:t>Project managers often </a:t>
            </a:r>
            <a:r>
              <a:rPr lang="en-US" b="1" dirty="0"/>
              <a:t>need </a:t>
            </a:r>
            <a:r>
              <a:rPr lang="en-US" dirty="0"/>
              <a:t>someone to </a:t>
            </a:r>
            <a:r>
              <a:rPr lang="en-US" b="1" dirty="0"/>
              <a:t>mentor </a:t>
            </a:r>
            <a:r>
              <a:rPr lang="en-US" dirty="0"/>
              <a:t>and </a:t>
            </a:r>
            <a:r>
              <a:rPr lang="en-US" b="1" dirty="0"/>
              <a:t>coach </a:t>
            </a:r>
            <a:r>
              <a:rPr lang="en-US" dirty="0"/>
              <a:t>them on leadership issues.</a:t>
            </a:r>
          </a:p>
          <a:p>
            <a:pPr lvl="2"/>
            <a:r>
              <a:rPr lang="en-US" dirty="0"/>
              <a:t>Senior managers should </a:t>
            </a:r>
            <a:r>
              <a:rPr lang="en-US" b="1" dirty="0"/>
              <a:t>take the time to give advice </a:t>
            </a:r>
            <a:r>
              <a:rPr lang="en-US" dirty="0"/>
              <a:t>on how to be good leaders.</a:t>
            </a:r>
          </a:p>
        </p:txBody>
      </p:sp>
    </p:spTree>
    <p:extLst>
      <p:ext uri="{BB962C8B-B14F-4D97-AF65-F5344CB8AC3E}">
        <p14:creationId xmlns:p14="http://schemas.microsoft.com/office/powerpoint/2010/main" val="263032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Project Phase &amp; Life Cycle</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- 5</a:t>
            </a:r>
          </a:p>
        </p:txBody>
      </p:sp>
    </p:spTree>
    <p:extLst>
      <p:ext uri="{BB962C8B-B14F-4D97-AF65-F5344CB8AC3E}">
        <p14:creationId xmlns:p14="http://schemas.microsoft.com/office/powerpoint/2010/main" val="3692921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4E448C-03E8-5CC1-AD39-0315E348E747}"/>
              </a:ext>
            </a:extLst>
          </p:cNvPr>
          <p:cNvPicPr>
            <a:picLocks noChangeAspect="1"/>
          </p:cNvPicPr>
          <p:nvPr/>
        </p:nvPicPr>
        <p:blipFill rotWithShape="1">
          <a:blip r:embed="rId2">
            <a:extLst>
              <a:ext uri="{28A0092B-C50C-407E-A947-70E740481C1C}">
                <a14:useLocalDpi xmlns:a14="http://schemas.microsoft.com/office/drawing/2010/main" val="0"/>
              </a:ext>
            </a:extLst>
          </a:blip>
          <a:srcRect l="6150" t="10475" r="6150" b="10475"/>
          <a:stretch/>
        </p:blipFill>
        <p:spPr>
          <a:xfrm>
            <a:off x="6967468" y="1935805"/>
            <a:ext cx="5224532" cy="3445842"/>
          </a:xfrm>
          <a:prstGeom prst="rect">
            <a:avLst/>
          </a:prstGeom>
        </p:spPr>
      </p:pic>
      <p:sp>
        <p:nvSpPr>
          <p:cNvPr id="2" name="Title 1">
            <a:extLst>
              <a:ext uri="{FF2B5EF4-FFF2-40B4-BE49-F238E27FC236}">
                <a16:creationId xmlns:a16="http://schemas.microsoft.com/office/drawing/2014/main" id="{FEDA990D-1F75-6A67-CC68-D24690EC98D4}"/>
              </a:ext>
            </a:extLst>
          </p:cNvPr>
          <p:cNvSpPr>
            <a:spLocks noGrp="1"/>
          </p:cNvSpPr>
          <p:nvPr>
            <p:ph type="title"/>
          </p:nvPr>
        </p:nvSpPr>
        <p:spPr/>
        <p:txBody>
          <a:bodyPr/>
          <a:lstStyle/>
          <a:p>
            <a:r>
              <a:rPr lang="en-IN" dirty="0"/>
              <a:t>Project Phases and the Project Life Cycle</a:t>
            </a:r>
          </a:p>
        </p:txBody>
      </p:sp>
      <p:sp>
        <p:nvSpPr>
          <p:cNvPr id="3" name="Content Placeholder 2">
            <a:extLst>
              <a:ext uri="{FF2B5EF4-FFF2-40B4-BE49-F238E27FC236}">
                <a16:creationId xmlns:a16="http://schemas.microsoft.com/office/drawing/2014/main" id="{16C43591-9F9E-EE69-DE44-AF5BA90DB7B7}"/>
              </a:ext>
            </a:extLst>
          </p:cNvPr>
          <p:cNvSpPr>
            <a:spLocks noGrp="1"/>
          </p:cNvSpPr>
          <p:nvPr>
            <p:ph idx="1"/>
          </p:nvPr>
        </p:nvSpPr>
        <p:spPr>
          <a:xfrm>
            <a:off x="131180" y="863444"/>
            <a:ext cx="6931101" cy="5590565"/>
          </a:xfrm>
        </p:spPr>
        <p:txBody>
          <a:bodyPr/>
          <a:lstStyle/>
          <a:p>
            <a:r>
              <a:rPr lang="en-US" b="1" dirty="0">
                <a:solidFill>
                  <a:schemeClr val="accent6"/>
                </a:solidFill>
              </a:rPr>
              <a:t>Phases</a:t>
            </a:r>
            <a:r>
              <a:rPr lang="en-US" dirty="0"/>
              <a:t> in traditional project management are the </a:t>
            </a:r>
            <a:r>
              <a:rPr lang="en-US" b="1" dirty="0">
                <a:solidFill>
                  <a:schemeClr val="tx2"/>
                </a:solidFill>
              </a:rPr>
              <a:t>concept</a:t>
            </a:r>
            <a:r>
              <a:rPr lang="en-US" dirty="0"/>
              <a:t>, </a:t>
            </a:r>
            <a:r>
              <a:rPr lang="en-US" b="1" dirty="0">
                <a:solidFill>
                  <a:schemeClr val="tx2"/>
                </a:solidFill>
              </a:rPr>
              <a:t>development</a:t>
            </a:r>
            <a:r>
              <a:rPr lang="en-US" dirty="0"/>
              <a:t>, </a:t>
            </a:r>
            <a:r>
              <a:rPr lang="en-US" b="1" dirty="0">
                <a:solidFill>
                  <a:schemeClr val="tx2"/>
                </a:solidFill>
              </a:rPr>
              <a:t>implementation</a:t>
            </a:r>
            <a:r>
              <a:rPr lang="en-US" dirty="0"/>
              <a:t>, and </a:t>
            </a:r>
            <a:r>
              <a:rPr lang="en-US" b="1" dirty="0">
                <a:solidFill>
                  <a:schemeClr val="tx2"/>
                </a:solidFill>
              </a:rPr>
              <a:t>close-out</a:t>
            </a:r>
            <a:r>
              <a:rPr lang="en-US" dirty="0"/>
              <a:t> phases. </a:t>
            </a:r>
          </a:p>
          <a:p>
            <a:r>
              <a:rPr lang="en-US" dirty="0"/>
              <a:t>The PMBOK® Guide, calls these phases </a:t>
            </a:r>
            <a:r>
              <a:rPr lang="en-US" b="1" dirty="0"/>
              <a:t>starting the project</a:t>
            </a:r>
            <a:r>
              <a:rPr lang="en-US" dirty="0"/>
              <a:t>, </a:t>
            </a:r>
            <a:r>
              <a:rPr lang="en-US" b="1" dirty="0"/>
              <a:t>organizing</a:t>
            </a:r>
            <a:r>
              <a:rPr lang="en-US" dirty="0"/>
              <a:t> and </a:t>
            </a:r>
            <a:r>
              <a:rPr lang="en-US" b="1" dirty="0"/>
              <a:t>preparing</a:t>
            </a:r>
            <a:r>
              <a:rPr lang="en-US" dirty="0"/>
              <a:t>, </a:t>
            </a:r>
            <a:r>
              <a:rPr lang="en-US" b="1" dirty="0"/>
              <a:t>carrying out the project work</a:t>
            </a:r>
            <a:r>
              <a:rPr lang="en-US" dirty="0"/>
              <a:t>, and </a:t>
            </a:r>
            <a:r>
              <a:rPr lang="en-US" b="1" dirty="0"/>
              <a:t>finishing the project</a:t>
            </a:r>
            <a:r>
              <a:rPr lang="en-US" dirty="0"/>
              <a:t>.</a:t>
            </a:r>
          </a:p>
          <a:p>
            <a:r>
              <a:rPr lang="en-US" dirty="0"/>
              <a:t>Project phases vary by project or industry.</a:t>
            </a:r>
          </a:p>
          <a:p>
            <a:r>
              <a:rPr lang="en-US" b="1" dirty="0">
                <a:solidFill>
                  <a:schemeClr val="accent6"/>
                </a:solidFill>
              </a:rPr>
              <a:t>Phases</a:t>
            </a:r>
            <a:r>
              <a:rPr lang="en-US" dirty="0"/>
              <a:t> </a:t>
            </a:r>
            <a:r>
              <a:rPr lang="en-US" b="1" dirty="0"/>
              <a:t>break projects</a:t>
            </a:r>
            <a:r>
              <a:rPr lang="en-US" dirty="0"/>
              <a:t> down into </a:t>
            </a:r>
            <a:r>
              <a:rPr lang="en-US" b="1" dirty="0"/>
              <a:t>smaller</a:t>
            </a:r>
            <a:r>
              <a:rPr lang="en-US" dirty="0"/>
              <a:t>, more </a:t>
            </a:r>
            <a:r>
              <a:rPr lang="en-US" b="1" dirty="0"/>
              <a:t>manageable pieces</a:t>
            </a:r>
            <a:r>
              <a:rPr lang="en-US" dirty="0"/>
              <a:t>, which will </a:t>
            </a:r>
            <a:r>
              <a:rPr lang="en-US" b="1" dirty="0"/>
              <a:t>reduce uncertainty</a:t>
            </a:r>
            <a:r>
              <a:rPr lang="en-US" dirty="0"/>
              <a:t>. </a:t>
            </a:r>
          </a:p>
          <a:p>
            <a:r>
              <a:rPr lang="en-US" dirty="0"/>
              <a:t>Some organizations specify </a:t>
            </a:r>
            <a:r>
              <a:rPr lang="en-US" b="1" dirty="0"/>
              <a:t>a set of life cycles</a:t>
            </a:r>
            <a:r>
              <a:rPr lang="en-US" dirty="0"/>
              <a:t> for use in all of their projects.</a:t>
            </a:r>
          </a:p>
          <a:p>
            <a:r>
              <a:rPr lang="en-US" dirty="0"/>
              <a:t>Some follow </a:t>
            </a:r>
            <a:r>
              <a:rPr lang="en-US" b="1" dirty="0"/>
              <a:t>common industry practices</a:t>
            </a:r>
            <a:r>
              <a:rPr lang="en-US" dirty="0"/>
              <a:t> based on the types of projects involved. </a:t>
            </a:r>
          </a:p>
        </p:txBody>
      </p:sp>
    </p:spTree>
    <p:extLst>
      <p:ext uri="{BB962C8B-B14F-4D97-AF65-F5344CB8AC3E}">
        <p14:creationId xmlns:p14="http://schemas.microsoft.com/office/powerpoint/2010/main" val="159576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4E448C-03E8-5CC1-AD39-0315E348E747}"/>
              </a:ext>
            </a:extLst>
          </p:cNvPr>
          <p:cNvPicPr>
            <a:picLocks noChangeAspect="1"/>
          </p:cNvPicPr>
          <p:nvPr/>
        </p:nvPicPr>
        <p:blipFill rotWithShape="1">
          <a:blip r:embed="rId2">
            <a:extLst>
              <a:ext uri="{28A0092B-C50C-407E-A947-70E740481C1C}">
                <a14:useLocalDpi xmlns:a14="http://schemas.microsoft.com/office/drawing/2010/main" val="0"/>
              </a:ext>
            </a:extLst>
          </a:blip>
          <a:srcRect l="6150" t="10475" r="6150" b="10475"/>
          <a:stretch/>
        </p:blipFill>
        <p:spPr>
          <a:xfrm>
            <a:off x="6967468" y="1935805"/>
            <a:ext cx="5224532" cy="3445842"/>
          </a:xfrm>
          <a:prstGeom prst="rect">
            <a:avLst/>
          </a:prstGeom>
        </p:spPr>
      </p:pic>
      <p:sp>
        <p:nvSpPr>
          <p:cNvPr id="2" name="Title 1">
            <a:extLst>
              <a:ext uri="{FF2B5EF4-FFF2-40B4-BE49-F238E27FC236}">
                <a16:creationId xmlns:a16="http://schemas.microsoft.com/office/drawing/2014/main" id="{FEDA990D-1F75-6A67-CC68-D24690EC98D4}"/>
              </a:ext>
            </a:extLst>
          </p:cNvPr>
          <p:cNvSpPr>
            <a:spLocks noGrp="1"/>
          </p:cNvSpPr>
          <p:nvPr>
            <p:ph type="title"/>
          </p:nvPr>
        </p:nvSpPr>
        <p:spPr/>
        <p:txBody>
          <a:bodyPr/>
          <a:lstStyle/>
          <a:p>
            <a:r>
              <a:rPr lang="en-IN" dirty="0"/>
              <a:t>Project Phases and the Project Life Cycle (contd.)</a:t>
            </a:r>
          </a:p>
        </p:txBody>
      </p:sp>
      <p:sp>
        <p:nvSpPr>
          <p:cNvPr id="3" name="Content Placeholder 2">
            <a:extLst>
              <a:ext uri="{FF2B5EF4-FFF2-40B4-BE49-F238E27FC236}">
                <a16:creationId xmlns:a16="http://schemas.microsoft.com/office/drawing/2014/main" id="{16C43591-9F9E-EE69-DE44-AF5BA90DB7B7}"/>
              </a:ext>
            </a:extLst>
          </p:cNvPr>
          <p:cNvSpPr>
            <a:spLocks noGrp="1"/>
          </p:cNvSpPr>
          <p:nvPr>
            <p:ph idx="1"/>
          </p:nvPr>
        </p:nvSpPr>
        <p:spPr>
          <a:xfrm>
            <a:off x="131180" y="863444"/>
            <a:ext cx="7018650" cy="5590565"/>
          </a:xfrm>
        </p:spPr>
        <p:txBody>
          <a:bodyPr/>
          <a:lstStyle/>
          <a:p>
            <a:r>
              <a:rPr lang="en-US" b="1" dirty="0"/>
              <a:t>Project life cycles </a:t>
            </a:r>
            <a:r>
              <a:rPr lang="en-US" dirty="0"/>
              <a:t>defines:</a:t>
            </a:r>
          </a:p>
          <a:p>
            <a:pPr lvl="1"/>
            <a:r>
              <a:rPr lang="en-US" b="1" dirty="0"/>
              <a:t>What work </a:t>
            </a:r>
            <a:r>
              <a:rPr lang="en-US" dirty="0"/>
              <a:t>will be performed </a:t>
            </a:r>
            <a:r>
              <a:rPr lang="en-US" b="1" dirty="0"/>
              <a:t>in</a:t>
            </a:r>
            <a:r>
              <a:rPr lang="en-US" dirty="0"/>
              <a:t> each </a:t>
            </a:r>
            <a:r>
              <a:rPr lang="en-US" b="1" dirty="0"/>
              <a:t>phase?</a:t>
            </a:r>
          </a:p>
          <a:p>
            <a:pPr lvl="1"/>
            <a:r>
              <a:rPr lang="en-US" b="1" dirty="0"/>
              <a:t>What deliverables</a:t>
            </a:r>
            <a:r>
              <a:rPr lang="en-US" dirty="0"/>
              <a:t> will be produced and when? </a:t>
            </a:r>
            <a:endParaRPr lang="en-US" b="1" dirty="0"/>
          </a:p>
          <a:p>
            <a:pPr lvl="1"/>
            <a:r>
              <a:rPr lang="en-US" b="1" dirty="0"/>
              <a:t>Who is involved </a:t>
            </a:r>
            <a:r>
              <a:rPr lang="en-US" dirty="0"/>
              <a:t>in each phase? </a:t>
            </a:r>
          </a:p>
          <a:p>
            <a:pPr lvl="1"/>
            <a:r>
              <a:rPr lang="en-US" dirty="0"/>
              <a:t>How management will </a:t>
            </a:r>
            <a:r>
              <a:rPr lang="en-US" b="1" dirty="0"/>
              <a:t>control and approve work </a:t>
            </a:r>
            <a:r>
              <a:rPr lang="en-US" dirty="0"/>
              <a:t>produced in each phase?</a:t>
            </a:r>
          </a:p>
          <a:p>
            <a:r>
              <a:rPr lang="en-US" dirty="0"/>
              <a:t>A </a:t>
            </a:r>
            <a:r>
              <a:rPr lang="en-US" b="1" dirty="0">
                <a:solidFill>
                  <a:schemeClr val="accent6"/>
                </a:solidFill>
              </a:rPr>
              <a:t>deliverable</a:t>
            </a:r>
            <a:r>
              <a:rPr lang="en-US" dirty="0"/>
              <a:t> is a </a:t>
            </a:r>
            <a:r>
              <a:rPr lang="en-US" b="1" dirty="0">
                <a:solidFill>
                  <a:schemeClr val="tx2"/>
                </a:solidFill>
              </a:rPr>
              <a:t>product</a:t>
            </a:r>
            <a:r>
              <a:rPr lang="en-US" dirty="0"/>
              <a:t> or </a:t>
            </a:r>
            <a:r>
              <a:rPr lang="en-US" b="1" dirty="0">
                <a:solidFill>
                  <a:schemeClr val="tx2"/>
                </a:solidFill>
              </a:rPr>
              <a:t>service</a:t>
            </a:r>
            <a:r>
              <a:rPr lang="en-US" dirty="0"/>
              <a:t>, such as a </a:t>
            </a:r>
            <a:r>
              <a:rPr lang="en-US" b="1" dirty="0"/>
              <a:t>technical report</a:t>
            </a:r>
            <a:r>
              <a:rPr lang="en-US" dirty="0"/>
              <a:t>, a </a:t>
            </a:r>
            <a:r>
              <a:rPr lang="en-US" b="1" dirty="0"/>
              <a:t>training session</a:t>
            </a:r>
            <a:r>
              <a:rPr lang="en-US" dirty="0"/>
              <a:t>, a </a:t>
            </a:r>
            <a:r>
              <a:rPr lang="en-US" b="1" dirty="0"/>
              <a:t>piece of hardware</a:t>
            </a:r>
            <a:r>
              <a:rPr lang="en-US" dirty="0"/>
              <a:t>, or a </a:t>
            </a:r>
            <a:r>
              <a:rPr lang="en-US" b="1" dirty="0"/>
              <a:t>segment of software </a:t>
            </a:r>
            <a:r>
              <a:rPr lang="en-US" dirty="0"/>
              <a:t>code, produced or provided as part of a project.</a:t>
            </a:r>
            <a:endParaRPr lang="en-IN" dirty="0"/>
          </a:p>
        </p:txBody>
      </p:sp>
    </p:spTree>
    <p:extLst>
      <p:ext uri="{BB962C8B-B14F-4D97-AF65-F5344CB8AC3E}">
        <p14:creationId xmlns:p14="http://schemas.microsoft.com/office/powerpoint/2010/main" val="402285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41F9-EB8D-5CF0-B023-1700EB225035}"/>
              </a:ext>
            </a:extLst>
          </p:cNvPr>
          <p:cNvSpPr>
            <a:spLocks noGrp="1"/>
          </p:cNvSpPr>
          <p:nvPr>
            <p:ph type="title"/>
          </p:nvPr>
        </p:nvSpPr>
        <p:spPr/>
        <p:txBody>
          <a:bodyPr/>
          <a:lstStyle/>
          <a:p>
            <a:r>
              <a:rPr lang="en-IN" dirty="0"/>
              <a:t>Project Phases and the Project Life Cycle (contd.)</a:t>
            </a:r>
          </a:p>
        </p:txBody>
      </p:sp>
      <p:sp>
        <p:nvSpPr>
          <p:cNvPr id="3" name="Content Placeholder 2">
            <a:extLst>
              <a:ext uri="{FF2B5EF4-FFF2-40B4-BE49-F238E27FC236}">
                <a16:creationId xmlns:a16="http://schemas.microsoft.com/office/drawing/2014/main" id="{C036070F-1315-F7E7-7675-5C0B6361BF2D}"/>
              </a:ext>
            </a:extLst>
          </p:cNvPr>
          <p:cNvSpPr>
            <a:spLocks noGrp="1"/>
          </p:cNvSpPr>
          <p:nvPr>
            <p:ph idx="1"/>
          </p:nvPr>
        </p:nvSpPr>
        <p:spPr/>
        <p:txBody>
          <a:bodyPr/>
          <a:lstStyle/>
          <a:p>
            <a:r>
              <a:rPr lang="en-US" dirty="0"/>
              <a:t>In </a:t>
            </a:r>
            <a:r>
              <a:rPr lang="en-US" b="1" dirty="0">
                <a:solidFill>
                  <a:schemeClr val="tx2"/>
                </a:solidFill>
              </a:rPr>
              <a:t>early phases</a:t>
            </a:r>
            <a:r>
              <a:rPr lang="en-US" dirty="0"/>
              <a:t> of a project life cycle, </a:t>
            </a:r>
            <a:r>
              <a:rPr lang="en-US" b="1" dirty="0"/>
              <a:t>resource</a:t>
            </a:r>
            <a:r>
              <a:rPr lang="en-US" dirty="0"/>
              <a:t> </a:t>
            </a:r>
            <a:r>
              <a:rPr lang="en-US" b="1" dirty="0"/>
              <a:t>needs</a:t>
            </a:r>
            <a:r>
              <a:rPr lang="en-US" dirty="0"/>
              <a:t> </a:t>
            </a:r>
            <a:r>
              <a:rPr lang="en-US" b="1" dirty="0"/>
              <a:t>are</a:t>
            </a:r>
            <a:r>
              <a:rPr lang="en-US" dirty="0"/>
              <a:t> usually </a:t>
            </a:r>
            <a:r>
              <a:rPr lang="en-US" b="1" dirty="0"/>
              <a:t>lowest</a:t>
            </a:r>
            <a:r>
              <a:rPr lang="en-US" dirty="0"/>
              <a:t> and the level of </a:t>
            </a:r>
            <a:r>
              <a:rPr lang="en-US" b="1" dirty="0"/>
              <a:t>uncertainty is highest</a:t>
            </a:r>
            <a:r>
              <a:rPr lang="en-US" dirty="0"/>
              <a:t>. </a:t>
            </a:r>
          </a:p>
          <a:p>
            <a:r>
              <a:rPr lang="en-US" dirty="0"/>
              <a:t>Project stakeholders have the greatest opportunity to influence the final characteristics of the project’s products, services, or results during the early phases of a project life cycle. </a:t>
            </a:r>
          </a:p>
          <a:p>
            <a:r>
              <a:rPr lang="en-US" dirty="0"/>
              <a:t>It is much more expensive to make major changes to a project during later phases. </a:t>
            </a:r>
          </a:p>
          <a:p>
            <a:r>
              <a:rPr lang="en-US" dirty="0"/>
              <a:t>During the </a:t>
            </a:r>
            <a:r>
              <a:rPr lang="en-US" b="1" dirty="0">
                <a:solidFill>
                  <a:schemeClr val="tx2"/>
                </a:solidFill>
              </a:rPr>
              <a:t>middle phases</a:t>
            </a:r>
            <a:r>
              <a:rPr lang="en-US" dirty="0"/>
              <a:t> of a project life cycle, the </a:t>
            </a:r>
            <a:r>
              <a:rPr lang="en-US" b="1" dirty="0"/>
              <a:t>certainty</a:t>
            </a:r>
            <a:r>
              <a:rPr lang="en-US" dirty="0"/>
              <a:t> of completing the project </a:t>
            </a:r>
            <a:r>
              <a:rPr lang="en-US" b="1" dirty="0"/>
              <a:t>improves</a:t>
            </a:r>
            <a:r>
              <a:rPr lang="en-US" dirty="0"/>
              <a:t> as it continues and as more information is known about the project requirements and objectives. </a:t>
            </a:r>
          </a:p>
          <a:p>
            <a:r>
              <a:rPr lang="en-US" b="1" dirty="0"/>
              <a:t>More resources </a:t>
            </a:r>
            <a:r>
              <a:rPr lang="en-US" dirty="0"/>
              <a:t>are usually </a:t>
            </a:r>
            <a:r>
              <a:rPr lang="en-US" b="1" dirty="0"/>
              <a:t>needed </a:t>
            </a:r>
            <a:r>
              <a:rPr lang="en-US" dirty="0"/>
              <a:t>than during the initial or final phase. </a:t>
            </a:r>
          </a:p>
          <a:p>
            <a:r>
              <a:rPr lang="en-US" dirty="0"/>
              <a:t>The </a:t>
            </a:r>
            <a:r>
              <a:rPr lang="en-US" b="1" dirty="0">
                <a:solidFill>
                  <a:schemeClr val="tx2"/>
                </a:solidFill>
              </a:rPr>
              <a:t>final phase </a:t>
            </a:r>
            <a:r>
              <a:rPr lang="en-US" dirty="0"/>
              <a:t>of a project focuses on ensuring that project requirements were met and that the project sponsor approves completion of the project.</a:t>
            </a:r>
            <a:endParaRPr lang="en-IN" dirty="0"/>
          </a:p>
        </p:txBody>
      </p:sp>
    </p:spTree>
    <p:extLst>
      <p:ext uri="{BB962C8B-B14F-4D97-AF65-F5344CB8AC3E}">
        <p14:creationId xmlns:p14="http://schemas.microsoft.com/office/powerpoint/2010/main" val="182605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5211-6B8B-37F4-BE65-5D74ED95854F}"/>
              </a:ext>
            </a:extLst>
          </p:cNvPr>
          <p:cNvSpPr>
            <a:spLocks noGrp="1"/>
          </p:cNvSpPr>
          <p:nvPr>
            <p:ph type="title"/>
          </p:nvPr>
        </p:nvSpPr>
        <p:spPr/>
        <p:txBody>
          <a:bodyPr/>
          <a:lstStyle/>
          <a:p>
            <a:r>
              <a:rPr lang="en-IN" dirty="0"/>
              <a:t>Phases of the Project Life Cycle</a:t>
            </a:r>
          </a:p>
        </p:txBody>
      </p:sp>
      <p:grpSp>
        <p:nvGrpSpPr>
          <p:cNvPr id="69" name="Group 68">
            <a:extLst>
              <a:ext uri="{FF2B5EF4-FFF2-40B4-BE49-F238E27FC236}">
                <a16:creationId xmlns:a16="http://schemas.microsoft.com/office/drawing/2014/main" id="{DB37E1E9-A917-9B44-B967-F64F1A1E9AF1}"/>
              </a:ext>
            </a:extLst>
          </p:cNvPr>
          <p:cNvGrpSpPr/>
          <p:nvPr/>
        </p:nvGrpSpPr>
        <p:grpSpPr>
          <a:xfrm>
            <a:off x="1672347" y="1688130"/>
            <a:ext cx="942887" cy="956072"/>
            <a:chOff x="1271350" y="1677705"/>
            <a:chExt cx="942887" cy="956072"/>
          </a:xfrm>
        </p:grpSpPr>
        <p:sp>
          <p:nvSpPr>
            <p:cNvPr id="5" name="Hexagon 4">
              <a:extLst>
                <a:ext uri="{FF2B5EF4-FFF2-40B4-BE49-F238E27FC236}">
                  <a16:creationId xmlns:a16="http://schemas.microsoft.com/office/drawing/2014/main" id="{69D74044-FE75-749F-0134-EF9A4F2C56F2}"/>
                </a:ext>
              </a:extLst>
            </p:cNvPr>
            <p:cNvSpPr/>
            <p:nvPr/>
          </p:nvSpPr>
          <p:spPr>
            <a:xfrm>
              <a:off x="1402484" y="2047037"/>
              <a:ext cx="680618" cy="586740"/>
            </a:xfrm>
            <a:prstGeom prst="hexagon">
              <a:avLst/>
            </a:prstGeom>
            <a:solidFill>
              <a:srgbClr val="0181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Roboto Condensed Bold" panose="02000000000000000000" pitchFamily="2" charset="0"/>
                  <a:ea typeface="Roboto Condensed Bold" panose="02000000000000000000" pitchFamily="2" charset="0"/>
                </a:rPr>
                <a:t>1</a:t>
              </a:r>
            </a:p>
          </p:txBody>
        </p:sp>
        <p:sp>
          <p:nvSpPr>
            <p:cNvPr id="10" name="TextBox 9">
              <a:extLst>
                <a:ext uri="{FF2B5EF4-FFF2-40B4-BE49-F238E27FC236}">
                  <a16:creationId xmlns:a16="http://schemas.microsoft.com/office/drawing/2014/main" id="{3E0920B6-B36E-D810-C36B-6DCA716A6E69}"/>
                </a:ext>
              </a:extLst>
            </p:cNvPr>
            <p:cNvSpPr txBox="1"/>
            <p:nvPr/>
          </p:nvSpPr>
          <p:spPr>
            <a:xfrm>
              <a:off x="1271350" y="1677705"/>
              <a:ext cx="942887" cy="369332"/>
            </a:xfrm>
            <a:prstGeom prst="rect">
              <a:avLst/>
            </a:prstGeom>
            <a:noFill/>
          </p:spPr>
          <p:txBody>
            <a:bodyPr wrap="none" rtlCol="0">
              <a:spAutoFit/>
            </a:bodyPr>
            <a:lstStyle/>
            <a:p>
              <a:pPr algn="ctr"/>
              <a:r>
                <a:rPr lang="en-IN" b="1" dirty="0"/>
                <a:t>Concept</a:t>
              </a:r>
            </a:p>
          </p:txBody>
        </p:sp>
      </p:grpSp>
      <p:grpSp>
        <p:nvGrpSpPr>
          <p:cNvPr id="71" name="Group 70">
            <a:extLst>
              <a:ext uri="{FF2B5EF4-FFF2-40B4-BE49-F238E27FC236}">
                <a16:creationId xmlns:a16="http://schemas.microsoft.com/office/drawing/2014/main" id="{D8D79081-22B1-824A-BF6D-03EB02B1D6D7}"/>
              </a:ext>
            </a:extLst>
          </p:cNvPr>
          <p:cNvGrpSpPr/>
          <p:nvPr/>
        </p:nvGrpSpPr>
        <p:grpSpPr>
          <a:xfrm>
            <a:off x="4251503" y="1706731"/>
            <a:ext cx="1393330" cy="956072"/>
            <a:chOff x="4259166" y="1643079"/>
            <a:chExt cx="1393330" cy="956072"/>
          </a:xfrm>
        </p:grpSpPr>
        <p:sp>
          <p:nvSpPr>
            <p:cNvPr id="11" name="Hexagon 10">
              <a:extLst>
                <a:ext uri="{FF2B5EF4-FFF2-40B4-BE49-F238E27FC236}">
                  <a16:creationId xmlns:a16="http://schemas.microsoft.com/office/drawing/2014/main" id="{AD6D4708-29E6-9F5C-535E-5A11509D26A0}"/>
                </a:ext>
              </a:extLst>
            </p:cNvPr>
            <p:cNvSpPr/>
            <p:nvPr/>
          </p:nvSpPr>
          <p:spPr>
            <a:xfrm>
              <a:off x="4615522" y="2012411"/>
              <a:ext cx="680618" cy="586740"/>
            </a:xfrm>
            <a:prstGeom prst="hexagon">
              <a:avLst/>
            </a:prstGeom>
            <a:solidFill>
              <a:srgbClr val="00AC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Roboto Condensed Bold" panose="02000000000000000000" pitchFamily="2" charset="0"/>
                  <a:ea typeface="Roboto Condensed Bold" panose="02000000000000000000" pitchFamily="2" charset="0"/>
                </a:rPr>
                <a:t>2</a:t>
              </a:r>
            </a:p>
          </p:txBody>
        </p:sp>
        <p:sp>
          <p:nvSpPr>
            <p:cNvPr id="14" name="TextBox 13">
              <a:extLst>
                <a:ext uri="{FF2B5EF4-FFF2-40B4-BE49-F238E27FC236}">
                  <a16:creationId xmlns:a16="http://schemas.microsoft.com/office/drawing/2014/main" id="{7BF35CC9-CF2F-50DF-EE43-8979DB3F4A7B}"/>
                </a:ext>
              </a:extLst>
            </p:cNvPr>
            <p:cNvSpPr txBox="1"/>
            <p:nvPr/>
          </p:nvSpPr>
          <p:spPr>
            <a:xfrm>
              <a:off x="4259166" y="1643079"/>
              <a:ext cx="1393330" cy="369332"/>
            </a:xfrm>
            <a:prstGeom prst="rect">
              <a:avLst/>
            </a:prstGeom>
            <a:noFill/>
          </p:spPr>
          <p:txBody>
            <a:bodyPr wrap="none" rtlCol="0">
              <a:spAutoFit/>
            </a:bodyPr>
            <a:lstStyle/>
            <a:p>
              <a:pPr algn="ctr"/>
              <a:r>
                <a:rPr lang="en-IN" b="1" dirty="0"/>
                <a:t>Development</a:t>
              </a:r>
            </a:p>
          </p:txBody>
        </p:sp>
      </p:grpSp>
      <p:grpSp>
        <p:nvGrpSpPr>
          <p:cNvPr id="75" name="Group 74">
            <a:extLst>
              <a:ext uri="{FF2B5EF4-FFF2-40B4-BE49-F238E27FC236}">
                <a16:creationId xmlns:a16="http://schemas.microsoft.com/office/drawing/2014/main" id="{1D2262FC-8041-A225-C7F5-3BBF6F28BF92}"/>
              </a:ext>
            </a:extLst>
          </p:cNvPr>
          <p:cNvGrpSpPr/>
          <p:nvPr/>
        </p:nvGrpSpPr>
        <p:grpSpPr>
          <a:xfrm>
            <a:off x="7156172" y="1652000"/>
            <a:ext cx="1633782" cy="960874"/>
            <a:chOff x="6453918" y="1641597"/>
            <a:chExt cx="1633782" cy="960874"/>
          </a:xfrm>
        </p:grpSpPr>
        <p:sp>
          <p:nvSpPr>
            <p:cNvPr id="12" name="Hexagon 11">
              <a:extLst>
                <a:ext uri="{FF2B5EF4-FFF2-40B4-BE49-F238E27FC236}">
                  <a16:creationId xmlns:a16="http://schemas.microsoft.com/office/drawing/2014/main" id="{0BFEE8A0-2EFC-15E2-31B5-550228032B5C}"/>
                </a:ext>
              </a:extLst>
            </p:cNvPr>
            <p:cNvSpPr/>
            <p:nvPr/>
          </p:nvSpPr>
          <p:spPr>
            <a:xfrm>
              <a:off x="6930500" y="2015731"/>
              <a:ext cx="680618" cy="586740"/>
            </a:xfrm>
            <a:prstGeom prst="hexagon">
              <a:avLst/>
            </a:prstGeom>
            <a:solidFill>
              <a:srgbClr val="00CD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Roboto Condensed Bold" panose="02000000000000000000" pitchFamily="2" charset="0"/>
                  <a:ea typeface="Roboto Condensed Bold" panose="02000000000000000000" pitchFamily="2" charset="0"/>
                </a:rPr>
                <a:t>3</a:t>
              </a:r>
            </a:p>
          </p:txBody>
        </p:sp>
        <p:sp>
          <p:nvSpPr>
            <p:cNvPr id="15" name="TextBox 14">
              <a:extLst>
                <a:ext uri="{FF2B5EF4-FFF2-40B4-BE49-F238E27FC236}">
                  <a16:creationId xmlns:a16="http://schemas.microsoft.com/office/drawing/2014/main" id="{BCC7EED8-5826-EBE3-1FD4-6D24FBD9627B}"/>
                </a:ext>
              </a:extLst>
            </p:cNvPr>
            <p:cNvSpPr txBox="1"/>
            <p:nvPr/>
          </p:nvSpPr>
          <p:spPr>
            <a:xfrm>
              <a:off x="6453918" y="1641597"/>
              <a:ext cx="1633782" cy="369332"/>
            </a:xfrm>
            <a:prstGeom prst="rect">
              <a:avLst/>
            </a:prstGeom>
            <a:noFill/>
          </p:spPr>
          <p:txBody>
            <a:bodyPr wrap="none" rtlCol="0">
              <a:spAutoFit/>
            </a:bodyPr>
            <a:lstStyle/>
            <a:p>
              <a:pPr algn="ctr"/>
              <a:r>
                <a:rPr lang="en-IN" b="1" dirty="0"/>
                <a:t>Implementation</a:t>
              </a:r>
            </a:p>
          </p:txBody>
        </p:sp>
      </p:grpSp>
      <p:grpSp>
        <p:nvGrpSpPr>
          <p:cNvPr id="72" name="Group 71">
            <a:extLst>
              <a:ext uri="{FF2B5EF4-FFF2-40B4-BE49-F238E27FC236}">
                <a16:creationId xmlns:a16="http://schemas.microsoft.com/office/drawing/2014/main" id="{E73417E8-DBC0-8460-BEF4-2924CEFFF940}"/>
              </a:ext>
            </a:extLst>
          </p:cNvPr>
          <p:cNvGrpSpPr/>
          <p:nvPr/>
        </p:nvGrpSpPr>
        <p:grpSpPr>
          <a:xfrm>
            <a:off x="10286769" y="1612862"/>
            <a:ext cx="1087157" cy="956072"/>
            <a:chOff x="9226772" y="1646417"/>
            <a:chExt cx="1087157" cy="956072"/>
          </a:xfrm>
        </p:grpSpPr>
        <p:sp>
          <p:nvSpPr>
            <p:cNvPr id="13" name="Hexagon 12">
              <a:extLst>
                <a:ext uri="{FF2B5EF4-FFF2-40B4-BE49-F238E27FC236}">
                  <a16:creationId xmlns:a16="http://schemas.microsoft.com/office/drawing/2014/main" id="{C81AE758-A1EB-E2FC-C0D2-09069B292AC5}"/>
                </a:ext>
              </a:extLst>
            </p:cNvPr>
            <p:cNvSpPr/>
            <p:nvPr/>
          </p:nvSpPr>
          <p:spPr>
            <a:xfrm>
              <a:off x="9430041" y="2015749"/>
              <a:ext cx="680618" cy="586740"/>
            </a:xfrm>
            <a:prstGeom prst="hexagon">
              <a:avLst/>
            </a:prstGeom>
            <a:solidFill>
              <a:srgbClr val="81B5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Roboto Condensed Bold" panose="02000000000000000000" pitchFamily="2" charset="0"/>
                  <a:ea typeface="Roboto Condensed Bold" panose="02000000000000000000" pitchFamily="2" charset="0"/>
                </a:rPr>
                <a:t>3</a:t>
              </a:r>
            </a:p>
          </p:txBody>
        </p:sp>
        <p:sp>
          <p:nvSpPr>
            <p:cNvPr id="16" name="TextBox 15">
              <a:extLst>
                <a:ext uri="{FF2B5EF4-FFF2-40B4-BE49-F238E27FC236}">
                  <a16:creationId xmlns:a16="http://schemas.microsoft.com/office/drawing/2014/main" id="{EB16AA6D-0A26-5418-99DD-678E178AB11A}"/>
                </a:ext>
              </a:extLst>
            </p:cNvPr>
            <p:cNvSpPr txBox="1"/>
            <p:nvPr/>
          </p:nvSpPr>
          <p:spPr>
            <a:xfrm>
              <a:off x="9226772" y="1646417"/>
              <a:ext cx="1087157" cy="369332"/>
            </a:xfrm>
            <a:prstGeom prst="rect">
              <a:avLst/>
            </a:prstGeom>
            <a:noFill/>
          </p:spPr>
          <p:txBody>
            <a:bodyPr wrap="none" rtlCol="0">
              <a:spAutoFit/>
            </a:bodyPr>
            <a:lstStyle/>
            <a:p>
              <a:pPr algn="ctr"/>
              <a:r>
                <a:rPr lang="en-IN" b="1" dirty="0"/>
                <a:t>Close-out</a:t>
              </a:r>
            </a:p>
          </p:txBody>
        </p:sp>
      </p:grpSp>
      <p:grpSp>
        <p:nvGrpSpPr>
          <p:cNvPr id="76" name="Group 75">
            <a:extLst>
              <a:ext uri="{FF2B5EF4-FFF2-40B4-BE49-F238E27FC236}">
                <a16:creationId xmlns:a16="http://schemas.microsoft.com/office/drawing/2014/main" id="{8478EED4-3959-514B-F72C-137E35B3248B}"/>
              </a:ext>
            </a:extLst>
          </p:cNvPr>
          <p:cNvGrpSpPr/>
          <p:nvPr/>
        </p:nvGrpSpPr>
        <p:grpSpPr>
          <a:xfrm>
            <a:off x="1676615" y="947043"/>
            <a:ext cx="3968218" cy="542132"/>
            <a:chOff x="1676615" y="947043"/>
            <a:chExt cx="3968218" cy="542132"/>
          </a:xfrm>
        </p:grpSpPr>
        <p:grpSp>
          <p:nvGrpSpPr>
            <p:cNvPr id="19" name="Group 18">
              <a:extLst>
                <a:ext uri="{FF2B5EF4-FFF2-40B4-BE49-F238E27FC236}">
                  <a16:creationId xmlns:a16="http://schemas.microsoft.com/office/drawing/2014/main" id="{91ED70C3-0449-63F6-4160-289776BF954C}"/>
                </a:ext>
              </a:extLst>
            </p:cNvPr>
            <p:cNvGrpSpPr/>
            <p:nvPr/>
          </p:nvGrpSpPr>
          <p:grpSpPr>
            <a:xfrm>
              <a:off x="1676615" y="947043"/>
              <a:ext cx="3968218" cy="542132"/>
              <a:chOff x="1180985" y="774343"/>
              <a:chExt cx="3641516" cy="542132"/>
            </a:xfrm>
            <a:solidFill>
              <a:srgbClr val="FECD23"/>
            </a:solidFill>
          </p:grpSpPr>
          <p:sp>
            <p:nvSpPr>
              <p:cNvPr id="17" name="Flowchart: Off-page Connector 16">
                <a:extLst>
                  <a:ext uri="{FF2B5EF4-FFF2-40B4-BE49-F238E27FC236}">
                    <a16:creationId xmlns:a16="http://schemas.microsoft.com/office/drawing/2014/main" id="{D6AB2CAA-DFD9-475B-89C6-00413640C82B}"/>
                  </a:ext>
                </a:extLst>
              </p:cNvPr>
              <p:cNvSpPr/>
              <p:nvPr/>
            </p:nvSpPr>
            <p:spPr>
              <a:xfrm rot="16200000">
                <a:off x="3716953" y="209815"/>
                <a:ext cx="541020" cy="1670076"/>
              </a:xfrm>
              <a:prstGeom prst="flowChartOffpage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Flowchart: Off-page Connector 17">
                <a:extLst>
                  <a:ext uri="{FF2B5EF4-FFF2-40B4-BE49-F238E27FC236}">
                    <a16:creationId xmlns:a16="http://schemas.microsoft.com/office/drawing/2014/main" id="{090AE933-2EE6-38DF-E691-1515F4855D3F}"/>
                  </a:ext>
                </a:extLst>
              </p:cNvPr>
              <p:cNvSpPr/>
              <p:nvPr/>
            </p:nvSpPr>
            <p:spPr>
              <a:xfrm rot="5400000" flipH="1">
                <a:off x="1923513" y="32927"/>
                <a:ext cx="541020" cy="2026076"/>
              </a:xfrm>
              <a:prstGeom prst="flowChartOffpage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 name="TextBox 21">
              <a:extLst>
                <a:ext uri="{FF2B5EF4-FFF2-40B4-BE49-F238E27FC236}">
                  <a16:creationId xmlns:a16="http://schemas.microsoft.com/office/drawing/2014/main" id="{97CB19D1-1543-890D-592B-908206FAD52A}"/>
                </a:ext>
              </a:extLst>
            </p:cNvPr>
            <p:cNvSpPr txBox="1"/>
            <p:nvPr/>
          </p:nvSpPr>
          <p:spPr>
            <a:xfrm>
              <a:off x="2631697" y="1037530"/>
              <a:ext cx="1856598" cy="369332"/>
            </a:xfrm>
            <a:prstGeom prst="rect">
              <a:avLst/>
            </a:prstGeom>
            <a:noFill/>
          </p:spPr>
          <p:txBody>
            <a:bodyPr wrap="none" rtlCol="0">
              <a:spAutoFit/>
            </a:bodyPr>
            <a:lstStyle/>
            <a:p>
              <a:pPr algn="ctr"/>
              <a:r>
                <a:rPr lang="en-IN" b="1" dirty="0">
                  <a:solidFill>
                    <a:srgbClr val="FF0000"/>
                  </a:solidFill>
                </a:rPr>
                <a:t>Project Feasibility</a:t>
              </a:r>
            </a:p>
          </p:txBody>
        </p:sp>
      </p:grpSp>
      <p:grpSp>
        <p:nvGrpSpPr>
          <p:cNvPr id="77" name="Group 76">
            <a:extLst>
              <a:ext uri="{FF2B5EF4-FFF2-40B4-BE49-F238E27FC236}">
                <a16:creationId xmlns:a16="http://schemas.microsoft.com/office/drawing/2014/main" id="{BF459700-C61B-5298-BE18-7B1D919291D4}"/>
              </a:ext>
            </a:extLst>
          </p:cNvPr>
          <p:cNvGrpSpPr/>
          <p:nvPr/>
        </p:nvGrpSpPr>
        <p:grpSpPr>
          <a:xfrm>
            <a:off x="7156172" y="991550"/>
            <a:ext cx="4217754" cy="546004"/>
            <a:chOff x="7156172" y="991550"/>
            <a:chExt cx="4217754" cy="546004"/>
          </a:xfrm>
        </p:grpSpPr>
        <p:grpSp>
          <p:nvGrpSpPr>
            <p:cNvPr id="23" name="Group 22">
              <a:extLst>
                <a:ext uri="{FF2B5EF4-FFF2-40B4-BE49-F238E27FC236}">
                  <a16:creationId xmlns:a16="http://schemas.microsoft.com/office/drawing/2014/main" id="{EF1CF439-9473-665C-5D5E-83AC6F2F3857}"/>
                </a:ext>
              </a:extLst>
            </p:cNvPr>
            <p:cNvGrpSpPr/>
            <p:nvPr/>
          </p:nvGrpSpPr>
          <p:grpSpPr>
            <a:xfrm>
              <a:off x="7156172" y="991550"/>
              <a:ext cx="4217754" cy="546004"/>
              <a:chOff x="1607098" y="775455"/>
              <a:chExt cx="3215403" cy="546004"/>
            </a:xfrm>
            <a:solidFill>
              <a:srgbClr val="026671"/>
            </a:solidFill>
          </p:grpSpPr>
          <p:sp>
            <p:nvSpPr>
              <p:cNvPr id="24" name="Flowchart: Off-page Connector 23">
                <a:extLst>
                  <a:ext uri="{FF2B5EF4-FFF2-40B4-BE49-F238E27FC236}">
                    <a16:creationId xmlns:a16="http://schemas.microsoft.com/office/drawing/2014/main" id="{1556A3D0-4142-3AF6-3365-5307E0ECCB61}"/>
                  </a:ext>
                </a:extLst>
              </p:cNvPr>
              <p:cNvSpPr/>
              <p:nvPr/>
            </p:nvSpPr>
            <p:spPr>
              <a:xfrm rot="16200000">
                <a:off x="3716952" y="215911"/>
                <a:ext cx="541021" cy="1670076"/>
              </a:xfrm>
              <a:prstGeom prst="flowChartOffpage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Flowchart: Off-page Connector 24">
                <a:extLst>
                  <a:ext uri="{FF2B5EF4-FFF2-40B4-BE49-F238E27FC236}">
                    <a16:creationId xmlns:a16="http://schemas.microsoft.com/office/drawing/2014/main" id="{298FFF55-EE96-FE02-0042-300ACBA667B4}"/>
                  </a:ext>
                </a:extLst>
              </p:cNvPr>
              <p:cNvSpPr/>
              <p:nvPr/>
            </p:nvSpPr>
            <p:spPr>
              <a:xfrm rot="5400000" flipH="1">
                <a:off x="2136569" y="245984"/>
                <a:ext cx="541020" cy="1599962"/>
              </a:xfrm>
              <a:prstGeom prst="flowChartOffpageConnector">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TextBox 25">
              <a:extLst>
                <a:ext uri="{FF2B5EF4-FFF2-40B4-BE49-F238E27FC236}">
                  <a16:creationId xmlns:a16="http://schemas.microsoft.com/office/drawing/2014/main" id="{BF89FAE8-A0A9-8FD6-0752-C8ACC27980D0}"/>
                </a:ext>
              </a:extLst>
            </p:cNvPr>
            <p:cNvSpPr txBox="1"/>
            <p:nvPr/>
          </p:nvSpPr>
          <p:spPr>
            <a:xfrm>
              <a:off x="8253466" y="1076838"/>
              <a:ext cx="2023167" cy="369332"/>
            </a:xfrm>
            <a:prstGeom prst="rect">
              <a:avLst/>
            </a:prstGeom>
            <a:noFill/>
          </p:spPr>
          <p:txBody>
            <a:bodyPr wrap="square" rtlCol="0">
              <a:spAutoFit/>
            </a:bodyPr>
            <a:lstStyle/>
            <a:p>
              <a:pPr algn="ctr"/>
              <a:r>
                <a:rPr lang="en-IN" b="1" dirty="0">
                  <a:solidFill>
                    <a:schemeClr val="bg1"/>
                  </a:solidFill>
                </a:rPr>
                <a:t>Project Acquisition</a:t>
              </a:r>
            </a:p>
          </p:txBody>
        </p:sp>
      </p:grpSp>
      <p:grpSp>
        <p:nvGrpSpPr>
          <p:cNvPr id="68" name="Group 67">
            <a:extLst>
              <a:ext uri="{FF2B5EF4-FFF2-40B4-BE49-F238E27FC236}">
                <a16:creationId xmlns:a16="http://schemas.microsoft.com/office/drawing/2014/main" id="{06666C60-598A-4B26-3228-162AEAE3E3F3}"/>
              </a:ext>
            </a:extLst>
          </p:cNvPr>
          <p:cNvGrpSpPr/>
          <p:nvPr/>
        </p:nvGrpSpPr>
        <p:grpSpPr>
          <a:xfrm>
            <a:off x="778862" y="2811738"/>
            <a:ext cx="2729857" cy="1500548"/>
            <a:chOff x="777399" y="2801313"/>
            <a:chExt cx="2729857" cy="1500548"/>
          </a:xfrm>
        </p:grpSpPr>
        <p:grpSp>
          <p:nvGrpSpPr>
            <p:cNvPr id="31" name="Group 30">
              <a:extLst>
                <a:ext uri="{FF2B5EF4-FFF2-40B4-BE49-F238E27FC236}">
                  <a16:creationId xmlns:a16="http://schemas.microsoft.com/office/drawing/2014/main" id="{C9BDBE8C-12FE-7AFB-6B6B-A220BCC20EF1}"/>
                </a:ext>
              </a:extLst>
            </p:cNvPr>
            <p:cNvGrpSpPr/>
            <p:nvPr/>
          </p:nvGrpSpPr>
          <p:grpSpPr>
            <a:xfrm>
              <a:off x="777399" y="2801313"/>
              <a:ext cx="1684699" cy="367546"/>
              <a:chOff x="1395984" y="2558288"/>
              <a:chExt cx="1684699" cy="369332"/>
            </a:xfrm>
          </p:grpSpPr>
          <p:sp>
            <p:nvSpPr>
              <p:cNvPr id="29" name="Diamond 28">
                <a:extLst>
                  <a:ext uri="{FF2B5EF4-FFF2-40B4-BE49-F238E27FC236}">
                    <a16:creationId xmlns:a16="http://schemas.microsoft.com/office/drawing/2014/main" id="{02047695-ACEB-FAE1-EC7C-2C82F77D7FB9}"/>
                  </a:ext>
                </a:extLst>
              </p:cNvPr>
              <p:cNvSpPr/>
              <p:nvPr/>
            </p:nvSpPr>
            <p:spPr>
              <a:xfrm>
                <a:off x="1395984" y="2651514"/>
                <a:ext cx="182880" cy="182880"/>
              </a:xfrm>
              <a:prstGeom prst="diamond">
                <a:avLst/>
              </a:prstGeom>
              <a:solidFill>
                <a:srgbClr val="0181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EA5554E9-2673-D355-545B-C9D3925F59C2}"/>
                  </a:ext>
                </a:extLst>
              </p:cNvPr>
              <p:cNvSpPr txBox="1"/>
              <p:nvPr/>
            </p:nvSpPr>
            <p:spPr>
              <a:xfrm>
                <a:off x="1579951" y="2558288"/>
                <a:ext cx="1500732" cy="369332"/>
              </a:xfrm>
              <a:prstGeom prst="rect">
                <a:avLst/>
              </a:prstGeom>
              <a:noFill/>
            </p:spPr>
            <p:txBody>
              <a:bodyPr wrap="none" rtlCol="0">
                <a:spAutoFit/>
              </a:bodyPr>
              <a:lstStyle/>
              <a:p>
                <a:r>
                  <a:rPr lang="en-IN" dirty="0">
                    <a:solidFill>
                      <a:schemeClr val="tx1">
                        <a:lumMod val="75000"/>
                        <a:lumOff val="25000"/>
                      </a:schemeClr>
                    </a:solidFill>
                  </a:rPr>
                  <a:t>Business case</a:t>
                </a:r>
              </a:p>
            </p:txBody>
          </p:sp>
        </p:grpSp>
        <p:grpSp>
          <p:nvGrpSpPr>
            <p:cNvPr id="32" name="Group 31">
              <a:extLst>
                <a:ext uri="{FF2B5EF4-FFF2-40B4-BE49-F238E27FC236}">
                  <a16:creationId xmlns:a16="http://schemas.microsoft.com/office/drawing/2014/main" id="{649A4E97-F7D5-6E3F-0C21-C04CF4889086}"/>
                </a:ext>
              </a:extLst>
            </p:cNvPr>
            <p:cNvGrpSpPr/>
            <p:nvPr/>
          </p:nvGrpSpPr>
          <p:grpSpPr>
            <a:xfrm>
              <a:off x="777399" y="3367814"/>
              <a:ext cx="2729857" cy="367546"/>
              <a:chOff x="1395984" y="2558288"/>
              <a:chExt cx="2729857" cy="369332"/>
            </a:xfrm>
          </p:grpSpPr>
          <p:sp>
            <p:nvSpPr>
              <p:cNvPr id="33" name="Diamond 32">
                <a:extLst>
                  <a:ext uri="{FF2B5EF4-FFF2-40B4-BE49-F238E27FC236}">
                    <a16:creationId xmlns:a16="http://schemas.microsoft.com/office/drawing/2014/main" id="{0CE4693C-CF3E-E077-B349-8E5E03983584}"/>
                  </a:ext>
                </a:extLst>
              </p:cNvPr>
              <p:cNvSpPr/>
              <p:nvPr/>
            </p:nvSpPr>
            <p:spPr>
              <a:xfrm>
                <a:off x="1395984" y="2651514"/>
                <a:ext cx="182880" cy="182880"/>
              </a:xfrm>
              <a:prstGeom prst="diamond">
                <a:avLst/>
              </a:prstGeom>
              <a:solidFill>
                <a:srgbClr val="0181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BDAB50C0-2D63-FF84-6B0B-469EEC402E90}"/>
                  </a:ext>
                </a:extLst>
              </p:cNvPr>
              <p:cNvSpPr txBox="1"/>
              <p:nvPr/>
            </p:nvSpPr>
            <p:spPr>
              <a:xfrm>
                <a:off x="1579951" y="2558288"/>
                <a:ext cx="2545890" cy="369332"/>
              </a:xfrm>
              <a:prstGeom prst="rect">
                <a:avLst/>
              </a:prstGeom>
              <a:noFill/>
            </p:spPr>
            <p:txBody>
              <a:bodyPr wrap="none" rtlCol="0">
                <a:spAutoFit/>
              </a:bodyPr>
              <a:lstStyle/>
              <a:p>
                <a:r>
                  <a:rPr lang="en-IN" dirty="0">
                    <a:solidFill>
                      <a:schemeClr val="tx1">
                        <a:lumMod val="75000"/>
                        <a:lumOff val="25000"/>
                      </a:schemeClr>
                    </a:solidFill>
                  </a:rPr>
                  <a:t>Preliminary Cost Estimate</a:t>
                </a:r>
              </a:p>
            </p:txBody>
          </p:sp>
        </p:grpSp>
        <p:grpSp>
          <p:nvGrpSpPr>
            <p:cNvPr id="35" name="Group 34">
              <a:extLst>
                <a:ext uri="{FF2B5EF4-FFF2-40B4-BE49-F238E27FC236}">
                  <a16:creationId xmlns:a16="http://schemas.microsoft.com/office/drawing/2014/main" id="{DEF2D00E-F058-753D-3189-07F763FCD730}"/>
                </a:ext>
              </a:extLst>
            </p:cNvPr>
            <p:cNvGrpSpPr/>
            <p:nvPr/>
          </p:nvGrpSpPr>
          <p:grpSpPr>
            <a:xfrm>
              <a:off x="777399" y="3934315"/>
              <a:ext cx="1439439" cy="367546"/>
              <a:chOff x="1395984" y="2558288"/>
              <a:chExt cx="1439439" cy="369332"/>
            </a:xfrm>
          </p:grpSpPr>
          <p:sp>
            <p:nvSpPr>
              <p:cNvPr id="36" name="Diamond 35">
                <a:extLst>
                  <a:ext uri="{FF2B5EF4-FFF2-40B4-BE49-F238E27FC236}">
                    <a16:creationId xmlns:a16="http://schemas.microsoft.com/office/drawing/2014/main" id="{45D2FDDE-D950-D63E-2493-C3CF3F5F7B2F}"/>
                  </a:ext>
                </a:extLst>
              </p:cNvPr>
              <p:cNvSpPr/>
              <p:nvPr/>
            </p:nvSpPr>
            <p:spPr>
              <a:xfrm>
                <a:off x="1395984" y="2651514"/>
                <a:ext cx="182880" cy="182880"/>
              </a:xfrm>
              <a:prstGeom prst="diamond">
                <a:avLst/>
              </a:prstGeom>
              <a:solidFill>
                <a:srgbClr val="0181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B06868D0-CDD2-5647-D78B-AF3B7CB1F6A8}"/>
                  </a:ext>
                </a:extLst>
              </p:cNvPr>
              <p:cNvSpPr txBox="1"/>
              <p:nvPr/>
            </p:nvSpPr>
            <p:spPr>
              <a:xfrm>
                <a:off x="1579951" y="2558288"/>
                <a:ext cx="1255472" cy="369332"/>
              </a:xfrm>
              <a:prstGeom prst="rect">
                <a:avLst/>
              </a:prstGeom>
              <a:noFill/>
            </p:spPr>
            <p:txBody>
              <a:bodyPr wrap="none" rtlCol="0">
                <a:spAutoFit/>
              </a:bodyPr>
              <a:lstStyle/>
              <a:p>
                <a:r>
                  <a:rPr lang="en-IN" dirty="0">
                    <a:solidFill>
                      <a:schemeClr val="tx1">
                        <a:lumMod val="75000"/>
                        <a:lumOff val="25000"/>
                      </a:schemeClr>
                    </a:solidFill>
                  </a:rPr>
                  <a:t>2-level WBS</a:t>
                </a:r>
              </a:p>
            </p:txBody>
          </p:sp>
        </p:grpSp>
      </p:grpSp>
      <p:grpSp>
        <p:nvGrpSpPr>
          <p:cNvPr id="70" name="Group 69">
            <a:extLst>
              <a:ext uri="{FF2B5EF4-FFF2-40B4-BE49-F238E27FC236}">
                <a16:creationId xmlns:a16="http://schemas.microsoft.com/office/drawing/2014/main" id="{D9A47FFA-7B69-6903-1323-EAC2A4BFC735}"/>
              </a:ext>
            </a:extLst>
          </p:cNvPr>
          <p:cNvGrpSpPr/>
          <p:nvPr/>
        </p:nvGrpSpPr>
        <p:grpSpPr>
          <a:xfrm>
            <a:off x="3559997" y="2812758"/>
            <a:ext cx="2776343" cy="1499528"/>
            <a:chOff x="3762181" y="2812758"/>
            <a:chExt cx="2776343" cy="1499528"/>
          </a:xfrm>
        </p:grpSpPr>
        <p:grpSp>
          <p:nvGrpSpPr>
            <p:cNvPr id="38" name="Group 37">
              <a:extLst>
                <a:ext uri="{FF2B5EF4-FFF2-40B4-BE49-F238E27FC236}">
                  <a16:creationId xmlns:a16="http://schemas.microsoft.com/office/drawing/2014/main" id="{1EBE89EC-4072-1689-15CD-44A42E489481}"/>
                </a:ext>
              </a:extLst>
            </p:cNvPr>
            <p:cNvGrpSpPr/>
            <p:nvPr/>
          </p:nvGrpSpPr>
          <p:grpSpPr>
            <a:xfrm>
              <a:off x="3762181" y="2812758"/>
              <a:ext cx="2776343" cy="369332"/>
              <a:chOff x="1395984" y="2558288"/>
              <a:chExt cx="2776343" cy="369332"/>
            </a:xfrm>
          </p:grpSpPr>
          <p:sp>
            <p:nvSpPr>
              <p:cNvPr id="39" name="Diamond 38">
                <a:extLst>
                  <a:ext uri="{FF2B5EF4-FFF2-40B4-BE49-F238E27FC236}">
                    <a16:creationId xmlns:a16="http://schemas.microsoft.com/office/drawing/2014/main" id="{B8015DA6-040A-ECA9-299B-C2C3B0187826}"/>
                  </a:ext>
                </a:extLst>
              </p:cNvPr>
              <p:cNvSpPr/>
              <p:nvPr/>
            </p:nvSpPr>
            <p:spPr>
              <a:xfrm>
                <a:off x="1395984" y="2651514"/>
                <a:ext cx="182880" cy="182880"/>
              </a:xfrm>
              <a:prstGeom prst="diamond">
                <a:avLst/>
              </a:prstGeom>
              <a:solidFill>
                <a:srgbClr val="00AC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F73E7950-27B5-C7A6-1E2E-89E453276BBB}"/>
                  </a:ext>
                </a:extLst>
              </p:cNvPr>
              <p:cNvSpPr txBox="1"/>
              <p:nvPr/>
            </p:nvSpPr>
            <p:spPr>
              <a:xfrm>
                <a:off x="1579951" y="2558288"/>
                <a:ext cx="2592376" cy="369332"/>
              </a:xfrm>
              <a:prstGeom prst="rect">
                <a:avLst/>
              </a:prstGeom>
              <a:noFill/>
            </p:spPr>
            <p:txBody>
              <a:bodyPr wrap="none" rtlCol="0">
                <a:spAutoFit/>
              </a:bodyPr>
              <a:lstStyle/>
              <a:p>
                <a:r>
                  <a:rPr lang="en-IN" dirty="0">
                    <a:solidFill>
                      <a:schemeClr val="tx1">
                        <a:lumMod val="75000"/>
                        <a:lumOff val="25000"/>
                      </a:schemeClr>
                    </a:solidFill>
                  </a:rPr>
                  <a:t>Project Management Plan</a:t>
                </a:r>
              </a:p>
            </p:txBody>
          </p:sp>
        </p:grpSp>
        <p:grpSp>
          <p:nvGrpSpPr>
            <p:cNvPr id="41" name="Group 40">
              <a:extLst>
                <a:ext uri="{FF2B5EF4-FFF2-40B4-BE49-F238E27FC236}">
                  <a16:creationId xmlns:a16="http://schemas.microsoft.com/office/drawing/2014/main" id="{28F9A062-84B0-EDC8-81D2-A3F1B91DDE38}"/>
                </a:ext>
              </a:extLst>
            </p:cNvPr>
            <p:cNvGrpSpPr/>
            <p:nvPr/>
          </p:nvGrpSpPr>
          <p:grpSpPr>
            <a:xfrm>
              <a:off x="3762181" y="3377856"/>
              <a:ext cx="2622455" cy="369332"/>
              <a:chOff x="1395984" y="2558288"/>
              <a:chExt cx="2622455" cy="369332"/>
            </a:xfrm>
          </p:grpSpPr>
          <p:sp>
            <p:nvSpPr>
              <p:cNvPr id="42" name="Diamond 41">
                <a:extLst>
                  <a:ext uri="{FF2B5EF4-FFF2-40B4-BE49-F238E27FC236}">
                    <a16:creationId xmlns:a16="http://schemas.microsoft.com/office/drawing/2014/main" id="{8D148F94-90B8-14D8-7A68-B5A6AAC13653}"/>
                  </a:ext>
                </a:extLst>
              </p:cNvPr>
              <p:cNvSpPr/>
              <p:nvPr/>
            </p:nvSpPr>
            <p:spPr>
              <a:xfrm>
                <a:off x="1395984" y="2651514"/>
                <a:ext cx="182880" cy="182880"/>
              </a:xfrm>
              <a:prstGeom prst="diamond">
                <a:avLst/>
              </a:prstGeom>
              <a:solidFill>
                <a:srgbClr val="00AC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2544C7A2-F930-EC01-6593-8E3E77F104EF}"/>
                  </a:ext>
                </a:extLst>
              </p:cNvPr>
              <p:cNvSpPr txBox="1"/>
              <p:nvPr/>
            </p:nvSpPr>
            <p:spPr>
              <a:xfrm>
                <a:off x="1579951" y="2558288"/>
                <a:ext cx="2438488" cy="369332"/>
              </a:xfrm>
              <a:prstGeom prst="rect">
                <a:avLst/>
              </a:prstGeom>
              <a:noFill/>
            </p:spPr>
            <p:txBody>
              <a:bodyPr wrap="none" rtlCol="0">
                <a:spAutoFit/>
              </a:bodyPr>
              <a:lstStyle/>
              <a:p>
                <a:r>
                  <a:rPr lang="en-IN" dirty="0">
                    <a:solidFill>
                      <a:schemeClr val="tx1">
                        <a:lumMod val="75000"/>
                        <a:lumOff val="25000"/>
                      </a:schemeClr>
                    </a:solidFill>
                  </a:rPr>
                  <a:t>Budgetary Cost Estimate</a:t>
                </a:r>
              </a:p>
            </p:txBody>
          </p:sp>
        </p:grpSp>
        <p:grpSp>
          <p:nvGrpSpPr>
            <p:cNvPr id="44" name="Group 43">
              <a:extLst>
                <a:ext uri="{FF2B5EF4-FFF2-40B4-BE49-F238E27FC236}">
                  <a16:creationId xmlns:a16="http://schemas.microsoft.com/office/drawing/2014/main" id="{068C438A-A592-9084-0DF0-310FD3EEF019}"/>
                </a:ext>
              </a:extLst>
            </p:cNvPr>
            <p:cNvGrpSpPr/>
            <p:nvPr/>
          </p:nvGrpSpPr>
          <p:grpSpPr>
            <a:xfrm>
              <a:off x="3762181" y="3942954"/>
              <a:ext cx="1554855" cy="369332"/>
              <a:chOff x="1395984" y="2558288"/>
              <a:chExt cx="1554855" cy="369332"/>
            </a:xfrm>
          </p:grpSpPr>
          <p:sp>
            <p:nvSpPr>
              <p:cNvPr id="45" name="Diamond 44">
                <a:extLst>
                  <a:ext uri="{FF2B5EF4-FFF2-40B4-BE49-F238E27FC236}">
                    <a16:creationId xmlns:a16="http://schemas.microsoft.com/office/drawing/2014/main" id="{9DF2D26F-EF1E-B5B4-EC61-905A7C042B0A}"/>
                  </a:ext>
                </a:extLst>
              </p:cNvPr>
              <p:cNvSpPr/>
              <p:nvPr/>
            </p:nvSpPr>
            <p:spPr>
              <a:xfrm>
                <a:off x="1395984" y="2651514"/>
                <a:ext cx="182880" cy="182880"/>
              </a:xfrm>
              <a:prstGeom prst="diamond">
                <a:avLst/>
              </a:prstGeom>
              <a:solidFill>
                <a:srgbClr val="00AC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TextBox 45">
                <a:extLst>
                  <a:ext uri="{FF2B5EF4-FFF2-40B4-BE49-F238E27FC236}">
                    <a16:creationId xmlns:a16="http://schemas.microsoft.com/office/drawing/2014/main" id="{90672109-3792-1E68-C36C-D330F7432F17}"/>
                  </a:ext>
                </a:extLst>
              </p:cNvPr>
              <p:cNvSpPr txBox="1"/>
              <p:nvPr/>
            </p:nvSpPr>
            <p:spPr>
              <a:xfrm>
                <a:off x="1579951" y="2558288"/>
                <a:ext cx="1370888" cy="369332"/>
              </a:xfrm>
              <a:prstGeom prst="rect">
                <a:avLst/>
              </a:prstGeom>
              <a:noFill/>
            </p:spPr>
            <p:txBody>
              <a:bodyPr wrap="none" rtlCol="0">
                <a:spAutoFit/>
              </a:bodyPr>
              <a:lstStyle/>
              <a:p>
                <a:r>
                  <a:rPr lang="en-IN" dirty="0">
                    <a:solidFill>
                      <a:schemeClr val="tx1">
                        <a:lumMod val="75000"/>
                        <a:lumOff val="25000"/>
                      </a:schemeClr>
                    </a:solidFill>
                  </a:rPr>
                  <a:t>3+-level WBS</a:t>
                </a:r>
              </a:p>
            </p:txBody>
          </p:sp>
        </p:grpSp>
      </p:grpSp>
      <p:grpSp>
        <p:nvGrpSpPr>
          <p:cNvPr id="74" name="Group 73">
            <a:extLst>
              <a:ext uri="{FF2B5EF4-FFF2-40B4-BE49-F238E27FC236}">
                <a16:creationId xmlns:a16="http://schemas.microsoft.com/office/drawing/2014/main" id="{3A12169F-6330-3A9A-D22A-272A775C0453}"/>
              </a:ext>
            </a:extLst>
          </p:cNvPr>
          <p:cNvGrpSpPr/>
          <p:nvPr/>
        </p:nvGrpSpPr>
        <p:grpSpPr>
          <a:xfrm>
            <a:off x="6509550" y="2821248"/>
            <a:ext cx="2927026" cy="1294185"/>
            <a:chOff x="6373628" y="2810845"/>
            <a:chExt cx="2927026" cy="1294185"/>
          </a:xfrm>
        </p:grpSpPr>
        <p:grpSp>
          <p:nvGrpSpPr>
            <p:cNvPr id="47" name="Group 46">
              <a:extLst>
                <a:ext uri="{FF2B5EF4-FFF2-40B4-BE49-F238E27FC236}">
                  <a16:creationId xmlns:a16="http://schemas.microsoft.com/office/drawing/2014/main" id="{947C1B9B-0818-7A70-7D93-CDAE385A0837}"/>
                </a:ext>
              </a:extLst>
            </p:cNvPr>
            <p:cNvGrpSpPr/>
            <p:nvPr/>
          </p:nvGrpSpPr>
          <p:grpSpPr>
            <a:xfrm>
              <a:off x="6373628" y="2810845"/>
              <a:ext cx="2927026" cy="369332"/>
              <a:chOff x="1395984" y="2558288"/>
              <a:chExt cx="2927026" cy="369332"/>
            </a:xfrm>
          </p:grpSpPr>
          <p:sp>
            <p:nvSpPr>
              <p:cNvPr id="48" name="Diamond 47">
                <a:extLst>
                  <a:ext uri="{FF2B5EF4-FFF2-40B4-BE49-F238E27FC236}">
                    <a16:creationId xmlns:a16="http://schemas.microsoft.com/office/drawing/2014/main" id="{5B4D114B-5F54-7172-9587-BB490C40348C}"/>
                  </a:ext>
                </a:extLst>
              </p:cNvPr>
              <p:cNvSpPr/>
              <p:nvPr/>
            </p:nvSpPr>
            <p:spPr>
              <a:xfrm>
                <a:off x="1395984" y="2651514"/>
                <a:ext cx="182880" cy="182880"/>
              </a:xfrm>
              <a:prstGeom prst="diamond">
                <a:avLst/>
              </a:prstGeom>
              <a:solidFill>
                <a:srgbClr val="00CD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82695870-3DB4-32E7-3026-FC8A363AEE84}"/>
                  </a:ext>
                </a:extLst>
              </p:cNvPr>
              <p:cNvSpPr txBox="1"/>
              <p:nvPr/>
            </p:nvSpPr>
            <p:spPr>
              <a:xfrm>
                <a:off x="1579951" y="2558288"/>
                <a:ext cx="2743059" cy="369332"/>
              </a:xfrm>
              <a:prstGeom prst="rect">
                <a:avLst/>
              </a:prstGeom>
              <a:noFill/>
            </p:spPr>
            <p:txBody>
              <a:bodyPr wrap="none" rtlCol="0">
                <a:spAutoFit/>
              </a:bodyPr>
              <a:lstStyle/>
              <a:p>
                <a:r>
                  <a:rPr lang="en-IN" dirty="0">
                    <a:solidFill>
                      <a:schemeClr val="tx1">
                        <a:lumMod val="75000"/>
                        <a:lumOff val="25000"/>
                      </a:schemeClr>
                    </a:solidFill>
                  </a:rPr>
                  <a:t>Execution of work packages</a:t>
                </a:r>
              </a:p>
            </p:txBody>
          </p:sp>
        </p:grpSp>
        <p:grpSp>
          <p:nvGrpSpPr>
            <p:cNvPr id="50" name="Group 49">
              <a:extLst>
                <a:ext uri="{FF2B5EF4-FFF2-40B4-BE49-F238E27FC236}">
                  <a16:creationId xmlns:a16="http://schemas.microsoft.com/office/drawing/2014/main" id="{E7659014-C384-36DE-7290-29F4438F9C1D}"/>
                </a:ext>
              </a:extLst>
            </p:cNvPr>
            <p:cNvGrpSpPr/>
            <p:nvPr/>
          </p:nvGrpSpPr>
          <p:grpSpPr>
            <a:xfrm>
              <a:off x="6373628" y="3292845"/>
              <a:ext cx="2532687" cy="330185"/>
              <a:chOff x="1395984" y="2558288"/>
              <a:chExt cx="2532687" cy="369332"/>
            </a:xfrm>
          </p:grpSpPr>
          <p:sp>
            <p:nvSpPr>
              <p:cNvPr id="51" name="Diamond 50">
                <a:extLst>
                  <a:ext uri="{FF2B5EF4-FFF2-40B4-BE49-F238E27FC236}">
                    <a16:creationId xmlns:a16="http://schemas.microsoft.com/office/drawing/2014/main" id="{7C7D186A-491D-C3DE-82F2-E7DA6D08064E}"/>
                  </a:ext>
                </a:extLst>
              </p:cNvPr>
              <p:cNvSpPr/>
              <p:nvPr/>
            </p:nvSpPr>
            <p:spPr>
              <a:xfrm>
                <a:off x="1395984" y="2651514"/>
                <a:ext cx="182880" cy="182880"/>
              </a:xfrm>
              <a:prstGeom prst="diamond">
                <a:avLst/>
              </a:prstGeom>
              <a:solidFill>
                <a:srgbClr val="00CD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TextBox 51">
                <a:extLst>
                  <a:ext uri="{FF2B5EF4-FFF2-40B4-BE49-F238E27FC236}">
                    <a16:creationId xmlns:a16="http://schemas.microsoft.com/office/drawing/2014/main" id="{A9C04089-E511-BBE9-DD62-EFC6C6CDB704}"/>
                  </a:ext>
                </a:extLst>
              </p:cNvPr>
              <p:cNvSpPr txBox="1"/>
              <p:nvPr/>
            </p:nvSpPr>
            <p:spPr>
              <a:xfrm>
                <a:off x="1579951" y="2558288"/>
                <a:ext cx="2348720" cy="369332"/>
              </a:xfrm>
              <a:prstGeom prst="rect">
                <a:avLst/>
              </a:prstGeom>
              <a:noFill/>
            </p:spPr>
            <p:txBody>
              <a:bodyPr wrap="none" rtlCol="0">
                <a:spAutoFit/>
              </a:bodyPr>
              <a:lstStyle/>
              <a:p>
                <a:r>
                  <a:rPr lang="en-IN" dirty="0">
                    <a:solidFill>
                      <a:schemeClr val="tx1">
                        <a:lumMod val="75000"/>
                        <a:lumOff val="25000"/>
                      </a:schemeClr>
                    </a:solidFill>
                  </a:rPr>
                  <a:t>Definitive cost estimate</a:t>
                </a:r>
              </a:p>
            </p:txBody>
          </p:sp>
        </p:grpSp>
        <p:grpSp>
          <p:nvGrpSpPr>
            <p:cNvPr id="53" name="Group 52">
              <a:extLst>
                <a:ext uri="{FF2B5EF4-FFF2-40B4-BE49-F238E27FC236}">
                  <a16:creationId xmlns:a16="http://schemas.microsoft.com/office/drawing/2014/main" id="{06133622-DB3E-53CC-38DA-3BB28A336115}"/>
                </a:ext>
              </a:extLst>
            </p:cNvPr>
            <p:cNvGrpSpPr/>
            <p:nvPr/>
          </p:nvGrpSpPr>
          <p:grpSpPr>
            <a:xfrm>
              <a:off x="6373628" y="3735698"/>
              <a:ext cx="2255368" cy="369332"/>
              <a:chOff x="1395984" y="2558288"/>
              <a:chExt cx="2255368" cy="369332"/>
            </a:xfrm>
          </p:grpSpPr>
          <p:sp>
            <p:nvSpPr>
              <p:cNvPr id="54" name="Diamond 53">
                <a:extLst>
                  <a:ext uri="{FF2B5EF4-FFF2-40B4-BE49-F238E27FC236}">
                    <a16:creationId xmlns:a16="http://schemas.microsoft.com/office/drawing/2014/main" id="{620C90E8-2C02-BE4F-5DD8-05210FB8D5C8}"/>
                  </a:ext>
                </a:extLst>
              </p:cNvPr>
              <p:cNvSpPr/>
              <p:nvPr/>
            </p:nvSpPr>
            <p:spPr>
              <a:xfrm>
                <a:off x="1395984" y="2651514"/>
                <a:ext cx="182880" cy="182880"/>
              </a:xfrm>
              <a:prstGeom prst="diamond">
                <a:avLst/>
              </a:prstGeom>
              <a:solidFill>
                <a:srgbClr val="00CD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TextBox 54">
                <a:extLst>
                  <a:ext uri="{FF2B5EF4-FFF2-40B4-BE49-F238E27FC236}">
                    <a16:creationId xmlns:a16="http://schemas.microsoft.com/office/drawing/2014/main" id="{039D8467-DFB8-4E3A-74DF-070B95E72E10}"/>
                  </a:ext>
                </a:extLst>
              </p:cNvPr>
              <p:cNvSpPr txBox="1"/>
              <p:nvPr/>
            </p:nvSpPr>
            <p:spPr>
              <a:xfrm>
                <a:off x="1579951" y="2558288"/>
                <a:ext cx="2071401" cy="369332"/>
              </a:xfrm>
              <a:prstGeom prst="rect">
                <a:avLst/>
              </a:prstGeom>
              <a:noFill/>
            </p:spPr>
            <p:txBody>
              <a:bodyPr wrap="none" rtlCol="0">
                <a:spAutoFit/>
              </a:bodyPr>
              <a:lstStyle/>
              <a:p>
                <a:r>
                  <a:rPr lang="en-IN" dirty="0">
                    <a:solidFill>
                      <a:schemeClr val="tx1">
                        <a:lumMod val="75000"/>
                        <a:lumOff val="25000"/>
                      </a:schemeClr>
                    </a:solidFill>
                  </a:rPr>
                  <a:t>Performance reports</a:t>
                </a:r>
              </a:p>
            </p:txBody>
          </p:sp>
        </p:grpSp>
      </p:grpSp>
      <p:grpSp>
        <p:nvGrpSpPr>
          <p:cNvPr id="73" name="Group 72">
            <a:extLst>
              <a:ext uri="{FF2B5EF4-FFF2-40B4-BE49-F238E27FC236}">
                <a16:creationId xmlns:a16="http://schemas.microsoft.com/office/drawing/2014/main" id="{B71507CA-A278-45BC-B145-6341253805BA}"/>
              </a:ext>
            </a:extLst>
          </p:cNvPr>
          <p:cNvGrpSpPr/>
          <p:nvPr/>
        </p:nvGrpSpPr>
        <p:grpSpPr>
          <a:xfrm>
            <a:off x="9648161" y="2825556"/>
            <a:ext cx="2364372" cy="1285568"/>
            <a:chOff x="8741891" y="2694019"/>
            <a:chExt cx="2364372" cy="1285568"/>
          </a:xfrm>
        </p:grpSpPr>
        <p:grpSp>
          <p:nvGrpSpPr>
            <p:cNvPr id="58" name="Group 57">
              <a:extLst>
                <a:ext uri="{FF2B5EF4-FFF2-40B4-BE49-F238E27FC236}">
                  <a16:creationId xmlns:a16="http://schemas.microsoft.com/office/drawing/2014/main" id="{0ACA4722-2A9A-A3FD-C628-B1814AD35F72}"/>
                </a:ext>
              </a:extLst>
            </p:cNvPr>
            <p:cNvGrpSpPr/>
            <p:nvPr/>
          </p:nvGrpSpPr>
          <p:grpSpPr>
            <a:xfrm>
              <a:off x="8741891" y="2694019"/>
              <a:ext cx="1875456" cy="369332"/>
              <a:chOff x="1395984" y="2558288"/>
              <a:chExt cx="1875456" cy="369332"/>
            </a:xfrm>
          </p:grpSpPr>
          <p:sp>
            <p:nvSpPr>
              <p:cNvPr id="59" name="Diamond 58">
                <a:extLst>
                  <a:ext uri="{FF2B5EF4-FFF2-40B4-BE49-F238E27FC236}">
                    <a16:creationId xmlns:a16="http://schemas.microsoft.com/office/drawing/2014/main" id="{6C4A38FE-284F-C107-1090-25D5D51029B4}"/>
                  </a:ext>
                </a:extLst>
              </p:cNvPr>
              <p:cNvSpPr/>
              <p:nvPr/>
            </p:nvSpPr>
            <p:spPr>
              <a:xfrm>
                <a:off x="1395984" y="2651514"/>
                <a:ext cx="182880" cy="182880"/>
              </a:xfrm>
              <a:prstGeom prst="diamond">
                <a:avLst/>
              </a:prstGeom>
              <a:solidFill>
                <a:srgbClr val="81B5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TextBox 59">
                <a:extLst>
                  <a:ext uri="{FF2B5EF4-FFF2-40B4-BE49-F238E27FC236}">
                    <a16:creationId xmlns:a16="http://schemas.microsoft.com/office/drawing/2014/main" id="{A0541FF2-2E41-231E-1873-13F1AA5A27F7}"/>
                  </a:ext>
                </a:extLst>
              </p:cNvPr>
              <p:cNvSpPr txBox="1"/>
              <p:nvPr/>
            </p:nvSpPr>
            <p:spPr>
              <a:xfrm>
                <a:off x="1579951" y="2558288"/>
                <a:ext cx="1691489" cy="369332"/>
              </a:xfrm>
              <a:prstGeom prst="rect">
                <a:avLst/>
              </a:prstGeom>
              <a:noFill/>
            </p:spPr>
            <p:txBody>
              <a:bodyPr wrap="none" rtlCol="0">
                <a:spAutoFit/>
              </a:bodyPr>
              <a:lstStyle/>
              <a:p>
                <a:r>
                  <a:rPr lang="en-IN" dirty="0">
                    <a:solidFill>
                      <a:schemeClr val="tx1">
                        <a:lumMod val="75000"/>
                        <a:lumOff val="25000"/>
                      </a:schemeClr>
                    </a:solidFill>
                  </a:rPr>
                  <a:t>Completed Work</a:t>
                </a:r>
              </a:p>
            </p:txBody>
          </p:sp>
        </p:grpSp>
        <p:grpSp>
          <p:nvGrpSpPr>
            <p:cNvPr id="61" name="Group 60">
              <a:extLst>
                <a:ext uri="{FF2B5EF4-FFF2-40B4-BE49-F238E27FC236}">
                  <a16:creationId xmlns:a16="http://schemas.microsoft.com/office/drawing/2014/main" id="{40C8333C-8DF2-317D-C852-1C9AE040BC3E}"/>
                </a:ext>
              </a:extLst>
            </p:cNvPr>
            <p:cNvGrpSpPr/>
            <p:nvPr/>
          </p:nvGrpSpPr>
          <p:grpSpPr>
            <a:xfrm>
              <a:off x="8741891" y="3152137"/>
              <a:ext cx="1918737" cy="369332"/>
              <a:chOff x="1395984" y="2558288"/>
              <a:chExt cx="1918737" cy="369332"/>
            </a:xfrm>
          </p:grpSpPr>
          <p:sp>
            <p:nvSpPr>
              <p:cNvPr id="62" name="Diamond 61">
                <a:extLst>
                  <a:ext uri="{FF2B5EF4-FFF2-40B4-BE49-F238E27FC236}">
                    <a16:creationId xmlns:a16="http://schemas.microsoft.com/office/drawing/2014/main" id="{FF7451B5-0753-972E-E31C-FAA0A450BB8B}"/>
                  </a:ext>
                </a:extLst>
              </p:cNvPr>
              <p:cNvSpPr/>
              <p:nvPr/>
            </p:nvSpPr>
            <p:spPr>
              <a:xfrm>
                <a:off x="1395984" y="2651514"/>
                <a:ext cx="182880" cy="182880"/>
              </a:xfrm>
              <a:prstGeom prst="diamond">
                <a:avLst/>
              </a:prstGeom>
              <a:solidFill>
                <a:srgbClr val="81B5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TextBox 62">
                <a:extLst>
                  <a:ext uri="{FF2B5EF4-FFF2-40B4-BE49-F238E27FC236}">
                    <a16:creationId xmlns:a16="http://schemas.microsoft.com/office/drawing/2014/main" id="{EC39BC18-1A39-F9B9-83A4-5C9DA69DDA60}"/>
                  </a:ext>
                </a:extLst>
              </p:cNvPr>
              <p:cNvSpPr txBox="1"/>
              <p:nvPr/>
            </p:nvSpPr>
            <p:spPr>
              <a:xfrm>
                <a:off x="1579951" y="2558288"/>
                <a:ext cx="1734770" cy="369332"/>
              </a:xfrm>
              <a:prstGeom prst="rect">
                <a:avLst/>
              </a:prstGeom>
              <a:noFill/>
            </p:spPr>
            <p:txBody>
              <a:bodyPr wrap="none" rtlCol="0">
                <a:spAutoFit/>
              </a:bodyPr>
              <a:lstStyle/>
              <a:p>
                <a:r>
                  <a:rPr lang="en-IN" dirty="0">
                    <a:solidFill>
                      <a:schemeClr val="tx1">
                        <a:lumMod val="75000"/>
                        <a:lumOff val="25000"/>
                      </a:schemeClr>
                    </a:solidFill>
                  </a:rPr>
                  <a:t>Lessons Learned</a:t>
                </a:r>
              </a:p>
            </p:txBody>
          </p:sp>
        </p:grpSp>
        <p:grpSp>
          <p:nvGrpSpPr>
            <p:cNvPr id="64" name="Group 63">
              <a:extLst>
                <a:ext uri="{FF2B5EF4-FFF2-40B4-BE49-F238E27FC236}">
                  <a16:creationId xmlns:a16="http://schemas.microsoft.com/office/drawing/2014/main" id="{91662D1E-438C-54EB-99CF-78ED292D0171}"/>
                </a:ext>
              </a:extLst>
            </p:cNvPr>
            <p:cNvGrpSpPr/>
            <p:nvPr/>
          </p:nvGrpSpPr>
          <p:grpSpPr>
            <a:xfrm>
              <a:off x="8741891" y="3610255"/>
              <a:ext cx="2364372" cy="369332"/>
              <a:chOff x="1395984" y="2558288"/>
              <a:chExt cx="2364372" cy="369332"/>
            </a:xfrm>
          </p:grpSpPr>
          <p:sp>
            <p:nvSpPr>
              <p:cNvPr id="65" name="Diamond 64">
                <a:extLst>
                  <a:ext uri="{FF2B5EF4-FFF2-40B4-BE49-F238E27FC236}">
                    <a16:creationId xmlns:a16="http://schemas.microsoft.com/office/drawing/2014/main" id="{D126CAEA-C0FA-24B1-B6E7-9A5893BB8BF9}"/>
                  </a:ext>
                </a:extLst>
              </p:cNvPr>
              <p:cNvSpPr/>
              <p:nvPr/>
            </p:nvSpPr>
            <p:spPr>
              <a:xfrm>
                <a:off x="1395984" y="2651514"/>
                <a:ext cx="182880" cy="182880"/>
              </a:xfrm>
              <a:prstGeom prst="diamond">
                <a:avLst/>
              </a:prstGeom>
              <a:solidFill>
                <a:srgbClr val="81B5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TextBox 65">
                <a:extLst>
                  <a:ext uri="{FF2B5EF4-FFF2-40B4-BE49-F238E27FC236}">
                    <a16:creationId xmlns:a16="http://schemas.microsoft.com/office/drawing/2014/main" id="{17BBF53B-988F-1C1E-1914-AF6E9F9AD60A}"/>
                  </a:ext>
                </a:extLst>
              </p:cNvPr>
              <p:cNvSpPr txBox="1"/>
              <p:nvPr/>
            </p:nvSpPr>
            <p:spPr>
              <a:xfrm>
                <a:off x="1579951" y="2558288"/>
                <a:ext cx="2180405" cy="369332"/>
              </a:xfrm>
              <a:prstGeom prst="rect">
                <a:avLst/>
              </a:prstGeom>
              <a:noFill/>
            </p:spPr>
            <p:txBody>
              <a:bodyPr wrap="none" rtlCol="0">
                <a:spAutoFit/>
              </a:bodyPr>
              <a:lstStyle/>
              <a:p>
                <a:r>
                  <a:rPr lang="en-IN" dirty="0">
                    <a:solidFill>
                      <a:schemeClr val="tx1">
                        <a:lumMod val="75000"/>
                        <a:lumOff val="25000"/>
                      </a:schemeClr>
                    </a:solidFill>
                  </a:rPr>
                  <a:t>Customer acceptance</a:t>
                </a:r>
              </a:p>
            </p:txBody>
          </p:sp>
        </p:grpSp>
      </p:grpSp>
      <p:sp>
        <p:nvSpPr>
          <p:cNvPr id="67" name="TextBox 66">
            <a:extLst>
              <a:ext uri="{FF2B5EF4-FFF2-40B4-BE49-F238E27FC236}">
                <a16:creationId xmlns:a16="http://schemas.microsoft.com/office/drawing/2014/main" id="{F7D21271-D3FD-8DCE-4617-B6EBDB5BF0A8}"/>
              </a:ext>
            </a:extLst>
          </p:cNvPr>
          <p:cNvSpPr txBox="1"/>
          <p:nvPr/>
        </p:nvSpPr>
        <p:spPr>
          <a:xfrm rot="16200000">
            <a:off x="-1465517" y="4437504"/>
            <a:ext cx="3669851" cy="369332"/>
          </a:xfrm>
          <a:prstGeom prst="rect">
            <a:avLst/>
          </a:prstGeom>
          <a:solidFill>
            <a:schemeClr val="bg2">
              <a:lumMod val="85000"/>
            </a:schemeClr>
          </a:solidFill>
          <a:ln>
            <a:noFill/>
          </a:ln>
        </p:spPr>
        <p:txBody>
          <a:bodyPr wrap="square" rtlCol="0">
            <a:spAutoFit/>
          </a:bodyPr>
          <a:lstStyle/>
          <a:p>
            <a:pPr algn="ctr"/>
            <a:r>
              <a:rPr lang="en-IN" dirty="0"/>
              <a:t>Sample deliverables for each phase</a:t>
            </a:r>
          </a:p>
        </p:txBody>
      </p:sp>
      <p:cxnSp>
        <p:nvCxnSpPr>
          <p:cNvPr id="79" name="Straight Connector 78">
            <a:extLst>
              <a:ext uri="{FF2B5EF4-FFF2-40B4-BE49-F238E27FC236}">
                <a16:creationId xmlns:a16="http://schemas.microsoft.com/office/drawing/2014/main" id="{ED9B7D23-CFBC-6140-1FA5-CE880C18565A}"/>
              </a:ext>
            </a:extLst>
          </p:cNvPr>
          <p:cNvCxnSpPr>
            <a:cxnSpLocks/>
          </p:cNvCxnSpPr>
          <p:nvPr/>
        </p:nvCxnSpPr>
        <p:spPr>
          <a:xfrm>
            <a:off x="6336340" y="1778000"/>
            <a:ext cx="0" cy="4175760"/>
          </a:xfrm>
          <a:prstGeom prst="line">
            <a:avLst/>
          </a:prstGeom>
          <a:ln>
            <a:solidFill>
              <a:schemeClr val="tx1">
                <a:lumMod val="25000"/>
                <a:lumOff val="75000"/>
              </a:schemeClr>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46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B89F-1DCF-E66B-7598-308140E2C854}"/>
              </a:ext>
            </a:extLst>
          </p:cNvPr>
          <p:cNvSpPr>
            <a:spLocks noGrp="1"/>
          </p:cNvSpPr>
          <p:nvPr>
            <p:ph type="title"/>
          </p:nvPr>
        </p:nvSpPr>
        <p:spPr/>
        <p:txBody>
          <a:bodyPr/>
          <a:lstStyle/>
          <a:p>
            <a:r>
              <a:rPr lang="en-IN" dirty="0"/>
              <a:t>Phases of the Project Life Cycle (contd.)</a:t>
            </a:r>
          </a:p>
        </p:txBody>
      </p:sp>
      <p:sp>
        <p:nvSpPr>
          <p:cNvPr id="3" name="Content Placeholder 2">
            <a:extLst>
              <a:ext uri="{FF2B5EF4-FFF2-40B4-BE49-F238E27FC236}">
                <a16:creationId xmlns:a16="http://schemas.microsoft.com/office/drawing/2014/main" id="{09656FBD-B9C2-BCCF-2C6E-B759B2A5BA74}"/>
              </a:ext>
            </a:extLst>
          </p:cNvPr>
          <p:cNvSpPr>
            <a:spLocks noGrp="1"/>
          </p:cNvSpPr>
          <p:nvPr>
            <p:ph idx="1"/>
          </p:nvPr>
        </p:nvSpPr>
        <p:spPr/>
        <p:txBody>
          <a:bodyPr/>
          <a:lstStyle/>
          <a:p>
            <a:r>
              <a:rPr lang="en-US" dirty="0"/>
              <a:t>The </a:t>
            </a:r>
            <a:r>
              <a:rPr lang="en-US" b="1" dirty="0"/>
              <a:t>first two traditional project phases </a:t>
            </a:r>
            <a:r>
              <a:rPr lang="en-US" dirty="0"/>
              <a:t>(</a:t>
            </a:r>
            <a:r>
              <a:rPr lang="en-US" i="1" dirty="0">
                <a:solidFill>
                  <a:schemeClr val="tx2"/>
                </a:solidFill>
              </a:rPr>
              <a:t>concept</a:t>
            </a:r>
            <a:r>
              <a:rPr lang="en-US" dirty="0"/>
              <a:t> and </a:t>
            </a:r>
            <a:r>
              <a:rPr lang="en-US" i="1" dirty="0">
                <a:solidFill>
                  <a:schemeClr val="tx2"/>
                </a:solidFill>
              </a:rPr>
              <a:t>development</a:t>
            </a:r>
            <a:r>
              <a:rPr lang="en-US" dirty="0"/>
              <a:t>) focus on </a:t>
            </a:r>
            <a:r>
              <a:rPr lang="en-US" b="1" dirty="0">
                <a:solidFill>
                  <a:schemeClr val="tx2"/>
                </a:solidFill>
              </a:rPr>
              <a:t>planning</a:t>
            </a:r>
            <a:r>
              <a:rPr lang="en-US" dirty="0"/>
              <a:t>, and are often referred to as </a:t>
            </a:r>
            <a:r>
              <a:rPr lang="en-US" b="1" dirty="0">
                <a:solidFill>
                  <a:schemeClr val="accent6"/>
                </a:solidFill>
              </a:rPr>
              <a:t>project feasibility</a:t>
            </a:r>
            <a:r>
              <a:rPr lang="en-US" dirty="0"/>
              <a:t>. </a:t>
            </a:r>
          </a:p>
          <a:p>
            <a:r>
              <a:rPr lang="en-US" b="1" dirty="0"/>
              <a:t>The last two phases</a:t>
            </a:r>
            <a:r>
              <a:rPr lang="en-US" dirty="0"/>
              <a:t> (</a:t>
            </a:r>
            <a:r>
              <a:rPr lang="en-US" i="1" dirty="0">
                <a:solidFill>
                  <a:schemeClr val="tx2"/>
                </a:solidFill>
              </a:rPr>
              <a:t>implementation</a:t>
            </a:r>
            <a:r>
              <a:rPr lang="en-US" dirty="0"/>
              <a:t> and </a:t>
            </a:r>
            <a:r>
              <a:rPr lang="en-US" i="1" dirty="0">
                <a:solidFill>
                  <a:schemeClr val="tx2"/>
                </a:solidFill>
              </a:rPr>
              <a:t>closeout</a:t>
            </a:r>
            <a:r>
              <a:rPr lang="en-US" dirty="0"/>
              <a:t>) focus on </a:t>
            </a:r>
            <a:r>
              <a:rPr lang="en-US" b="1" dirty="0">
                <a:solidFill>
                  <a:schemeClr val="tx2"/>
                </a:solidFill>
              </a:rPr>
              <a:t>delivering the actual work</a:t>
            </a:r>
            <a:r>
              <a:rPr lang="en-US" dirty="0"/>
              <a:t>, and are often referred to as </a:t>
            </a:r>
            <a:r>
              <a:rPr lang="en-US" b="1" dirty="0">
                <a:solidFill>
                  <a:schemeClr val="accent6"/>
                </a:solidFill>
              </a:rPr>
              <a:t>project acquisition</a:t>
            </a:r>
            <a:r>
              <a:rPr lang="en-US" dirty="0"/>
              <a:t>. </a:t>
            </a:r>
          </a:p>
          <a:p>
            <a:r>
              <a:rPr lang="en-US" dirty="0"/>
              <a:t>Each phase of a project should be successfully completed before the team moves on to the next phase. </a:t>
            </a:r>
          </a:p>
          <a:p>
            <a:r>
              <a:rPr lang="en-US" dirty="0"/>
              <a:t>This project life cycle approach </a:t>
            </a:r>
            <a:r>
              <a:rPr lang="en-US" b="1" dirty="0"/>
              <a:t>provides better management control </a:t>
            </a:r>
            <a:r>
              <a:rPr lang="en-US" dirty="0"/>
              <a:t>and appropriate links to the ongoing operations of the organization.</a:t>
            </a:r>
          </a:p>
          <a:p>
            <a:endParaRPr lang="en-US" dirty="0"/>
          </a:p>
          <a:p>
            <a:endParaRPr lang="en-IN" dirty="0"/>
          </a:p>
        </p:txBody>
      </p:sp>
    </p:spTree>
    <p:extLst>
      <p:ext uri="{BB962C8B-B14F-4D97-AF65-F5344CB8AC3E}">
        <p14:creationId xmlns:p14="http://schemas.microsoft.com/office/powerpoint/2010/main" val="4669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6387-C0F3-FFBA-07A3-7F5765A0FCEA}"/>
              </a:ext>
            </a:extLst>
          </p:cNvPr>
          <p:cNvSpPr>
            <a:spLocks noGrp="1"/>
          </p:cNvSpPr>
          <p:nvPr>
            <p:ph type="title"/>
          </p:nvPr>
        </p:nvSpPr>
        <p:spPr/>
        <p:txBody>
          <a:bodyPr/>
          <a:lstStyle/>
          <a:p>
            <a:r>
              <a:rPr lang="en-IN" dirty="0"/>
              <a:t>Phases of the Project Life Cycle (contd.)</a:t>
            </a:r>
          </a:p>
        </p:txBody>
      </p:sp>
      <p:sp>
        <p:nvSpPr>
          <p:cNvPr id="3" name="Content Placeholder 2">
            <a:extLst>
              <a:ext uri="{FF2B5EF4-FFF2-40B4-BE49-F238E27FC236}">
                <a16:creationId xmlns:a16="http://schemas.microsoft.com/office/drawing/2014/main" id="{D96360C6-63BA-2524-6DEC-E0052C215D5E}"/>
              </a:ext>
            </a:extLst>
          </p:cNvPr>
          <p:cNvSpPr>
            <a:spLocks noGrp="1"/>
          </p:cNvSpPr>
          <p:nvPr>
            <p:ph idx="1"/>
          </p:nvPr>
        </p:nvSpPr>
        <p:spPr/>
        <p:txBody>
          <a:bodyPr/>
          <a:lstStyle/>
          <a:p>
            <a:r>
              <a:rPr lang="en-US" b="1" dirty="0">
                <a:solidFill>
                  <a:schemeClr val="accent6"/>
                </a:solidFill>
              </a:rPr>
              <a:t>Concept phase</a:t>
            </a:r>
            <a:endParaRPr lang="en-US" dirty="0"/>
          </a:p>
          <a:p>
            <a:pPr lvl="1"/>
            <a:r>
              <a:rPr lang="en-US" dirty="0"/>
              <a:t>Managers usually </a:t>
            </a:r>
            <a:r>
              <a:rPr lang="en-US" b="1" dirty="0"/>
              <a:t>develop a business case</a:t>
            </a:r>
            <a:r>
              <a:rPr lang="en-US" dirty="0"/>
              <a:t>, which describes the </a:t>
            </a:r>
            <a:r>
              <a:rPr lang="en-US" b="1" dirty="0"/>
              <a:t>need for the project </a:t>
            </a:r>
            <a:r>
              <a:rPr lang="en-US" dirty="0"/>
              <a:t>and basic underlying concepts. </a:t>
            </a:r>
          </a:p>
          <a:p>
            <a:pPr lvl="1"/>
            <a:r>
              <a:rPr lang="en-US" dirty="0"/>
              <a:t>A preliminary or </a:t>
            </a:r>
            <a:r>
              <a:rPr lang="en-US" b="1" dirty="0"/>
              <a:t>rough cost estimate </a:t>
            </a:r>
            <a:r>
              <a:rPr lang="en-US" dirty="0"/>
              <a:t>is developed in this first phase, and an overview of the required work is created.</a:t>
            </a:r>
          </a:p>
          <a:p>
            <a:pPr lvl="1"/>
            <a:r>
              <a:rPr lang="en-US" b="1" dirty="0"/>
              <a:t>Tool</a:t>
            </a:r>
            <a:r>
              <a:rPr lang="en-US" dirty="0"/>
              <a:t> for creating an overview of the required work is a </a:t>
            </a:r>
            <a:r>
              <a:rPr lang="en-US" b="1" dirty="0">
                <a:solidFill>
                  <a:schemeClr val="accent6"/>
                </a:solidFill>
              </a:rPr>
              <a:t>work breakdown structure</a:t>
            </a:r>
            <a:r>
              <a:rPr lang="en-US" dirty="0"/>
              <a:t> (</a:t>
            </a:r>
            <a:r>
              <a:rPr lang="en-US" b="1" dirty="0">
                <a:solidFill>
                  <a:schemeClr val="accent6"/>
                </a:solidFill>
              </a:rPr>
              <a:t>WBS</a:t>
            </a:r>
            <a:r>
              <a:rPr lang="en-US" dirty="0"/>
              <a:t>). </a:t>
            </a:r>
          </a:p>
          <a:p>
            <a:pPr lvl="1"/>
            <a:r>
              <a:rPr lang="en-US" dirty="0"/>
              <a:t>A WBS outlines project work by </a:t>
            </a:r>
            <a:r>
              <a:rPr lang="en-US" b="1" dirty="0"/>
              <a:t>decomposing the work activities into different levels </a:t>
            </a:r>
            <a:r>
              <a:rPr lang="en-US" dirty="0"/>
              <a:t>of tasks. </a:t>
            </a:r>
          </a:p>
          <a:p>
            <a:pPr lvl="1"/>
            <a:r>
              <a:rPr lang="en-US" dirty="0"/>
              <a:t>The WBS is a </a:t>
            </a:r>
            <a:r>
              <a:rPr lang="en-US" b="1" dirty="0"/>
              <a:t>deliverable-oriented document </a:t>
            </a:r>
            <a:r>
              <a:rPr lang="en-US" dirty="0"/>
              <a:t>that </a:t>
            </a:r>
            <a:r>
              <a:rPr lang="en-US" b="1" dirty="0"/>
              <a:t>defines the total scope </a:t>
            </a:r>
            <a:r>
              <a:rPr lang="en-US" dirty="0"/>
              <a:t>of the project. </a:t>
            </a:r>
          </a:p>
          <a:p>
            <a:pPr lvl="1"/>
            <a:r>
              <a:rPr lang="en-US" dirty="0"/>
              <a:t>In the </a:t>
            </a:r>
            <a:r>
              <a:rPr lang="en-US" b="1" dirty="0">
                <a:solidFill>
                  <a:schemeClr val="tx2"/>
                </a:solidFill>
              </a:rPr>
              <a:t>concept phase</a:t>
            </a:r>
            <a:r>
              <a:rPr lang="en-US" dirty="0"/>
              <a:t>, a </a:t>
            </a:r>
            <a:r>
              <a:rPr lang="en-US" b="1" dirty="0"/>
              <a:t>WBS </a:t>
            </a:r>
            <a:r>
              <a:rPr lang="en-US" dirty="0"/>
              <a:t>usually </a:t>
            </a:r>
            <a:r>
              <a:rPr lang="en-US" b="1" dirty="0"/>
              <a:t>has </a:t>
            </a:r>
            <a:r>
              <a:rPr lang="en-US" dirty="0"/>
              <a:t>only </a:t>
            </a:r>
            <a:r>
              <a:rPr lang="en-US" b="1" dirty="0">
                <a:solidFill>
                  <a:schemeClr val="tx2"/>
                </a:solidFill>
              </a:rPr>
              <a:t>two levels</a:t>
            </a:r>
            <a:r>
              <a:rPr lang="en-US" dirty="0"/>
              <a:t>.</a:t>
            </a:r>
          </a:p>
          <a:p>
            <a:r>
              <a:rPr lang="en-US" b="1" dirty="0">
                <a:solidFill>
                  <a:schemeClr val="accent6"/>
                </a:solidFill>
              </a:rPr>
              <a:t>Development Phase</a:t>
            </a:r>
          </a:p>
          <a:p>
            <a:pPr lvl="1"/>
            <a:r>
              <a:rPr lang="en-US" dirty="0"/>
              <a:t>Here, the project team creates </a:t>
            </a:r>
            <a:r>
              <a:rPr lang="en-US" b="1" dirty="0"/>
              <a:t>more detailed project management plans</a:t>
            </a:r>
            <a:r>
              <a:rPr lang="en-US" dirty="0"/>
              <a:t>, a </a:t>
            </a:r>
            <a:r>
              <a:rPr lang="en-US" b="1" dirty="0"/>
              <a:t>more accurate cost estimate</a:t>
            </a:r>
            <a:r>
              <a:rPr lang="en-US" dirty="0"/>
              <a:t>, and a more </a:t>
            </a:r>
            <a:r>
              <a:rPr lang="en-US" b="1" dirty="0"/>
              <a:t>thorough WBS</a:t>
            </a:r>
            <a:r>
              <a:rPr lang="en-US" dirty="0"/>
              <a:t>.</a:t>
            </a:r>
          </a:p>
          <a:p>
            <a:pPr lvl="1"/>
            <a:r>
              <a:rPr lang="en-US" dirty="0"/>
              <a:t>This phased approach </a:t>
            </a:r>
            <a:r>
              <a:rPr lang="en-US" b="1" dirty="0"/>
              <a:t>minimizes the time</a:t>
            </a:r>
            <a:r>
              <a:rPr lang="en-US" dirty="0"/>
              <a:t> and </a:t>
            </a:r>
            <a:r>
              <a:rPr lang="en-US" b="1" dirty="0"/>
              <a:t>money spent</a:t>
            </a:r>
            <a:r>
              <a:rPr lang="en-US" dirty="0"/>
              <a:t> developing inappropriate projects. </a:t>
            </a:r>
          </a:p>
          <a:p>
            <a:pPr lvl="1"/>
            <a:r>
              <a:rPr lang="en-US" dirty="0"/>
              <a:t>A project idea </a:t>
            </a:r>
            <a:r>
              <a:rPr lang="en-US" b="1" dirty="0"/>
              <a:t>must pass the concept phase</a:t>
            </a:r>
            <a:r>
              <a:rPr lang="en-US" dirty="0"/>
              <a:t> before evolving into the development phase.</a:t>
            </a:r>
            <a:endParaRPr lang="en-IN" dirty="0"/>
          </a:p>
        </p:txBody>
      </p:sp>
    </p:spTree>
    <p:extLst>
      <p:ext uri="{BB962C8B-B14F-4D97-AF65-F5344CB8AC3E}">
        <p14:creationId xmlns:p14="http://schemas.microsoft.com/office/powerpoint/2010/main" val="316883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6387-C0F3-FFBA-07A3-7F5765A0FCEA}"/>
              </a:ext>
            </a:extLst>
          </p:cNvPr>
          <p:cNvSpPr>
            <a:spLocks noGrp="1"/>
          </p:cNvSpPr>
          <p:nvPr>
            <p:ph type="title"/>
          </p:nvPr>
        </p:nvSpPr>
        <p:spPr/>
        <p:txBody>
          <a:bodyPr/>
          <a:lstStyle/>
          <a:p>
            <a:r>
              <a:rPr lang="en-IN" dirty="0"/>
              <a:t>Phases of the Project Life Cycle (contd.)</a:t>
            </a:r>
          </a:p>
        </p:txBody>
      </p:sp>
      <p:sp>
        <p:nvSpPr>
          <p:cNvPr id="3" name="Content Placeholder 2">
            <a:extLst>
              <a:ext uri="{FF2B5EF4-FFF2-40B4-BE49-F238E27FC236}">
                <a16:creationId xmlns:a16="http://schemas.microsoft.com/office/drawing/2014/main" id="{D96360C6-63BA-2524-6DEC-E0052C215D5E}"/>
              </a:ext>
            </a:extLst>
          </p:cNvPr>
          <p:cNvSpPr>
            <a:spLocks noGrp="1"/>
          </p:cNvSpPr>
          <p:nvPr>
            <p:ph idx="1"/>
          </p:nvPr>
        </p:nvSpPr>
        <p:spPr/>
        <p:txBody>
          <a:bodyPr/>
          <a:lstStyle/>
          <a:p>
            <a:r>
              <a:rPr lang="en-US" b="1" dirty="0">
                <a:solidFill>
                  <a:schemeClr val="accent6"/>
                </a:solidFill>
              </a:rPr>
              <a:t>Implementation Phase</a:t>
            </a:r>
          </a:p>
          <a:p>
            <a:pPr lvl="1"/>
            <a:r>
              <a:rPr lang="en-US" dirty="0"/>
              <a:t>In this phase, the project team </a:t>
            </a:r>
            <a:r>
              <a:rPr lang="en-US" b="1" dirty="0"/>
              <a:t>creates </a:t>
            </a:r>
            <a:r>
              <a:rPr lang="en-US" dirty="0"/>
              <a:t>a definitive or </a:t>
            </a:r>
            <a:r>
              <a:rPr lang="en-US" b="1" dirty="0"/>
              <a:t>very accurate cost estimate</a:t>
            </a:r>
            <a:r>
              <a:rPr lang="en-US" dirty="0"/>
              <a:t>, </a:t>
            </a:r>
            <a:r>
              <a:rPr lang="en-US" b="1" dirty="0"/>
              <a:t>delivers the required work</a:t>
            </a:r>
            <a:r>
              <a:rPr lang="en-US" dirty="0"/>
              <a:t>, and </a:t>
            </a:r>
            <a:r>
              <a:rPr lang="en-US" b="1" dirty="0"/>
              <a:t>provides performance reports </a:t>
            </a:r>
            <a:r>
              <a:rPr lang="en-US" dirty="0"/>
              <a:t>to stakeholders.</a:t>
            </a:r>
          </a:p>
          <a:p>
            <a:pPr lvl="1"/>
            <a:r>
              <a:rPr lang="en-US" dirty="0"/>
              <a:t>The project team usually </a:t>
            </a:r>
            <a:r>
              <a:rPr lang="en-US" b="1" dirty="0"/>
              <a:t>spends the bulk of its efforts </a:t>
            </a:r>
            <a:r>
              <a:rPr lang="en-US" dirty="0"/>
              <a:t>and</a:t>
            </a:r>
            <a:r>
              <a:rPr lang="en-US" b="1" dirty="0"/>
              <a:t> money </a:t>
            </a:r>
            <a:r>
              <a:rPr lang="en-US" dirty="0"/>
              <a:t>during the implementation phase of projects.</a:t>
            </a:r>
          </a:p>
          <a:p>
            <a:r>
              <a:rPr lang="en-US" b="1" dirty="0">
                <a:solidFill>
                  <a:schemeClr val="accent6"/>
                </a:solidFill>
              </a:rPr>
              <a:t>Close-out Phase</a:t>
            </a:r>
          </a:p>
          <a:p>
            <a:pPr lvl="1"/>
            <a:r>
              <a:rPr lang="en-US" dirty="0"/>
              <a:t>In it, all of the </a:t>
            </a:r>
            <a:r>
              <a:rPr lang="en-US" b="1" dirty="0"/>
              <a:t>work is completed</a:t>
            </a:r>
            <a:r>
              <a:rPr lang="en-US" dirty="0"/>
              <a:t>, and </a:t>
            </a:r>
            <a:r>
              <a:rPr lang="en-US" b="1" dirty="0"/>
              <a:t>customers</a:t>
            </a:r>
            <a:r>
              <a:rPr lang="en-US" dirty="0"/>
              <a:t> should </a:t>
            </a:r>
            <a:r>
              <a:rPr lang="en-US" b="1" dirty="0"/>
              <a:t>accept </a:t>
            </a:r>
            <a:r>
              <a:rPr lang="en-US" dirty="0"/>
              <a:t>the </a:t>
            </a:r>
            <a:r>
              <a:rPr lang="en-US" b="1" dirty="0"/>
              <a:t>entire project</a:t>
            </a:r>
            <a:r>
              <a:rPr lang="en-US" dirty="0"/>
              <a:t>. </a:t>
            </a:r>
          </a:p>
          <a:p>
            <a:pPr lvl="1"/>
            <a:r>
              <a:rPr lang="en-US" dirty="0"/>
              <a:t>The project team should </a:t>
            </a:r>
            <a:r>
              <a:rPr lang="en-US" b="1" dirty="0"/>
              <a:t>document its experiences</a:t>
            </a:r>
            <a:r>
              <a:rPr lang="en-US" dirty="0"/>
              <a:t> on the project in a </a:t>
            </a:r>
            <a:r>
              <a:rPr lang="en-US" b="1" dirty="0"/>
              <a:t>lessons-learned report</a:t>
            </a:r>
            <a:r>
              <a:rPr lang="en-US" dirty="0"/>
              <a:t>. </a:t>
            </a:r>
          </a:p>
          <a:p>
            <a:pPr lvl="1"/>
            <a:r>
              <a:rPr lang="en-US" dirty="0"/>
              <a:t>They would ensure that any contracts with suppliers were completed and that appropriate payments were made.</a:t>
            </a:r>
          </a:p>
          <a:p>
            <a:pPr lvl="1"/>
            <a:r>
              <a:rPr lang="en-US" dirty="0"/>
              <a:t>They would</a:t>
            </a:r>
            <a:r>
              <a:rPr lang="en-US" b="1" dirty="0"/>
              <a:t> transition future work </a:t>
            </a:r>
            <a:r>
              <a:rPr lang="en-US" dirty="0"/>
              <a:t>related to the project to other parts of the organization. </a:t>
            </a:r>
          </a:p>
          <a:p>
            <a:pPr lvl="1"/>
            <a:endParaRPr lang="en-IN" dirty="0"/>
          </a:p>
        </p:txBody>
      </p:sp>
    </p:spTree>
    <p:extLst>
      <p:ext uri="{BB962C8B-B14F-4D97-AF65-F5344CB8AC3E}">
        <p14:creationId xmlns:p14="http://schemas.microsoft.com/office/powerpoint/2010/main" val="167401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Key Terms (contd.)</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92268" y="843988"/>
            <a:ext cx="11929641" cy="5590565"/>
          </a:xfrm>
        </p:spPr>
        <p:txBody>
          <a:bodyPr/>
          <a:lstStyle/>
          <a:p>
            <a:r>
              <a:rPr lang="en-US" b="1" dirty="0">
                <a:solidFill>
                  <a:schemeClr val="accent6"/>
                </a:solidFill>
              </a:rPr>
              <a:t>Project manager. </a:t>
            </a:r>
            <a:r>
              <a:rPr lang="en-US" dirty="0"/>
              <a:t>The </a:t>
            </a:r>
            <a:r>
              <a:rPr lang="en-US" b="1" dirty="0"/>
              <a:t>person assigned </a:t>
            </a:r>
            <a:r>
              <a:rPr lang="en-US" dirty="0"/>
              <a:t>by the performing organization to lead the project team that is responsible for achieving the project objectives. Project managers perform a variety of functions, such as facilitating the project team work to achieve the outcomes and managing the processes to deliver intended outcomes.</a:t>
            </a:r>
          </a:p>
          <a:p>
            <a:r>
              <a:rPr lang="en-US" b="1" dirty="0">
                <a:solidFill>
                  <a:schemeClr val="accent6"/>
                </a:solidFill>
              </a:rPr>
              <a:t>Project team. </a:t>
            </a:r>
            <a:r>
              <a:rPr lang="en-US" dirty="0"/>
              <a:t>A set of individuals performing the work of the project to achieve its objectives.</a:t>
            </a:r>
          </a:p>
          <a:p>
            <a:r>
              <a:rPr lang="en-US" b="1" dirty="0">
                <a:solidFill>
                  <a:schemeClr val="accent6"/>
                </a:solidFill>
              </a:rPr>
              <a:t>Value. </a:t>
            </a:r>
            <a:r>
              <a:rPr lang="en-US" dirty="0"/>
              <a:t>The </a:t>
            </a:r>
            <a:r>
              <a:rPr lang="en-US" b="1" dirty="0"/>
              <a:t>worth</a:t>
            </a:r>
            <a:r>
              <a:rPr lang="en-US" dirty="0"/>
              <a:t>, </a:t>
            </a:r>
            <a:r>
              <a:rPr lang="en-US" b="1" dirty="0"/>
              <a:t>importance</a:t>
            </a:r>
            <a:r>
              <a:rPr lang="en-US" dirty="0"/>
              <a:t>, or </a:t>
            </a:r>
            <a:r>
              <a:rPr lang="en-US" b="1" dirty="0"/>
              <a:t>usefulness</a:t>
            </a:r>
            <a:r>
              <a:rPr lang="en-US" dirty="0"/>
              <a:t> of something. Different stakeholders perceive value in different ways. </a:t>
            </a:r>
            <a:r>
              <a:rPr lang="en-US" b="1" dirty="0">
                <a:solidFill>
                  <a:schemeClr val="tx2"/>
                </a:solidFill>
              </a:rPr>
              <a:t>Customers</a:t>
            </a:r>
            <a:r>
              <a:rPr lang="en-US" dirty="0"/>
              <a:t> can define value as the ability to use specific features or functions of a product. </a:t>
            </a:r>
            <a:r>
              <a:rPr lang="en-US" b="1" dirty="0">
                <a:solidFill>
                  <a:schemeClr val="tx2"/>
                </a:solidFill>
              </a:rPr>
              <a:t>Organizations</a:t>
            </a:r>
            <a:r>
              <a:rPr lang="en-US" dirty="0"/>
              <a:t> can focus on business value as determined with financial metrics, such as the benefits less the cost of achieving those benefits. </a:t>
            </a:r>
            <a:r>
              <a:rPr lang="en-US" b="1" dirty="0">
                <a:solidFill>
                  <a:schemeClr val="tx2"/>
                </a:solidFill>
              </a:rPr>
              <a:t>Societal</a:t>
            </a:r>
            <a:r>
              <a:rPr lang="en-US" dirty="0"/>
              <a:t> value can include the contribution to groups of people, communities, or the environment.</a:t>
            </a:r>
          </a:p>
          <a:p>
            <a:r>
              <a:rPr lang="en-US" dirty="0"/>
              <a:t>A </a:t>
            </a:r>
            <a:r>
              <a:rPr lang="en-US" b="1" dirty="0">
                <a:solidFill>
                  <a:schemeClr val="accent6"/>
                </a:solidFill>
              </a:rPr>
              <a:t>Gantt chart </a:t>
            </a:r>
            <a:r>
              <a:rPr lang="en-US" dirty="0"/>
              <a:t>is a standard format for displaying project schedule information by listing project activities and their corresponding start and finish dates in calendar form.</a:t>
            </a:r>
          </a:p>
          <a:p>
            <a:r>
              <a:rPr lang="en-US" b="1" dirty="0">
                <a:solidFill>
                  <a:schemeClr val="accent6"/>
                </a:solidFill>
              </a:rPr>
              <a:t>PMI</a:t>
            </a:r>
            <a:r>
              <a:rPr lang="en-US" b="1" dirty="0"/>
              <a:t> </a:t>
            </a:r>
            <a:r>
              <a:rPr lang="en-US" dirty="0"/>
              <a:t>provides certification as a </a:t>
            </a:r>
            <a:r>
              <a:rPr lang="en-US" b="1" dirty="0">
                <a:solidFill>
                  <a:schemeClr val="accent6"/>
                </a:solidFill>
              </a:rPr>
              <a:t>Project Management Profession (PMP)</a:t>
            </a:r>
            <a:r>
              <a:rPr lang="en-US" dirty="0"/>
              <a:t>. You do not need work experience to qualify for CompTIA’s Project+ certification or PMI’s CAPM certification.</a:t>
            </a:r>
          </a:p>
        </p:txBody>
      </p:sp>
    </p:spTree>
    <p:extLst>
      <p:ext uri="{BB962C8B-B14F-4D97-AF65-F5344CB8AC3E}">
        <p14:creationId xmlns:p14="http://schemas.microsoft.com/office/powerpoint/2010/main" val="10840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0F154-BDFB-B5DB-D70D-EA03C5B6427C}"/>
              </a:ext>
            </a:extLst>
          </p:cNvPr>
          <p:cNvSpPr>
            <a:spLocks noGrp="1"/>
          </p:cNvSpPr>
          <p:nvPr>
            <p:ph type="title"/>
          </p:nvPr>
        </p:nvSpPr>
        <p:spPr/>
        <p:txBody>
          <a:bodyPr>
            <a:normAutofit/>
          </a:bodyPr>
          <a:lstStyle/>
          <a:p>
            <a:r>
              <a:rPr lang="en-IN" dirty="0"/>
              <a:t>Product Life Cycles</a:t>
            </a:r>
          </a:p>
        </p:txBody>
      </p:sp>
      <p:sp>
        <p:nvSpPr>
          <p:cNvPr id="3" name="Content Placeholder 2">
            <a:extLst>
              <a:ext uri="{FF2B5EF4-FFF2-40B4-BE49-F238E27FC236}">
                <a16:creationId xmlns:a16="http://schemas.microsoft.com/office/drawing/2014/main" id="{E3CABA28-BF75-D875-8D76-CCD6F980435F}"/>
              </a:ext>
            </a:extLst>
          </p:cNvPr>
          <p:cNvSpPr>
            <a:spLocks noGrp="1"/>
          </p:cNvSpPr>
          <p:nvPr>
            <p:ph idx="1"/>
          </p:nvPr>
        </p:nvSpPr>
        <p:spPr/>
        <p:txBody>
          <a:bodyPr/>
          <a:lstStyle/>
          <a:p>
            <a:r>
              <a:rPr lang="en-US" dirty="0"/>
              <a:t>A </a:t>
            </a:r>
            <a:r>
              <a:rPr lang="en-US" b="1" dirty="0">
                <a:solidFill>
                  <a:schemeClr val="accent6"/>
                </a:solidFill>
              </a:rPr>
              <a:t>systems development life cycle (SDLC)</a:t>
            </a:r>
            <a:r>
              <a:rPr lang="en-US" dirty="0"/>
              <a:t> is a framework for describing the phases of developing information systems. </a:t>
            </a:r>
          </a:p>
          <a:p>
            <a:r>
              <a:rPr lang="en-US" dirty="0"/>
              <a:t>Some popular models of an SDLC include the </a:t>
            </a:r>
            <a:r>
              <a:rPr lang="en-US" b="1" dirty="0">
                <a:solidFill>
                  <a:schemeClr val="tx2"/>
                </a:solidFill>
              </a:rPr>
              <a:t>waterfall model</a:t>
            </a:r>
            <a:r>
              <a:rPr lang="en-US" dirty="0"/>
              <a:t>, </a:t>
            </a:r>
            <a:r>
              <a:rPr lang="en-US" b="1" dirty="0">
                <a:solidFill>
                  <a:schemeClr val="tx2"/>
                </a:solidFill>
              </a:rPr>
              <a:t>the spiral model</a:t>
            </a:r>
            <a:r>
              <a:rPr lang="en-US" dirty="0"/>
              <a:t>, </a:t>
            </a:r>
            <a:r>
              <a:rPr lang="en-US" b="1" dirty="0">
                <a:solidFill>
                  <a:schemeClr val="tx2"/>
                </a:solidFill>
              </a:rPr>
              <a:t>the incremental build model</a:t>
            </a:r>
            <a:r>
              <a:rPr lang="en-US" dirty="0"/>
              <a:t>, </a:t>
            </a:r>
            <a:r>
              <a:rPr lang="en-US" b="1" dirty="0">
                <a:solidFill>
                  <a:schemeClr val="tx2"/>
                </a:solidFill>
              </a:rPr>
              <a:t>the prototyping model</a:t>
            </a:r>
            <a:r>
              <a:rPr lang="en-US" dirty="0"/>
              <a:t>, and </a:t>
            </a:r>
            <a:r>
              <a:rPr lang="en-US" b="1" dirty="0">
                <a:solidFill>
                  <a:schemeClr val="tx2"/>
                </a:solidFill>
              </a:rPr>
              <a:t>the Rapid application development (RAD)</a:t>
            </a:r>
            <a:r>
              <a:rPr lang="en-US" dirty="0"/>
              <a:t> model. </a:t>
            </a:r>
          </a:p>
          <a:p>
            <a:r>
              <a:rPr lang="en-US" dirty="0"/>
              <a:t>These life cycle models are </a:t>
            </a:r>
            <a:r>
              <a:rPr lang="en-US" b="1" dirty="0"/>
              <a:t>examples of</a:t>
            </a:r>
            <a:r>
              <a:rPr lang="en-US" dirty="0"/>
              <a:t> a </a:t>
            </a:r>
            <a:r>
              <a:rPr lang="en-US" b="1" dirty="0"/>
              <a:t>predictive life cycle</a:t>
            </a:r>
            <a:r>
              <a:rPr lang="en-US" dirty="0"/>
              <a:t>, meaning that the </a:t>
            </a:r>
            <a:r>
              <a:rPr lang="en-US" b="1" dirty="0"/>
              <a:t>scope of the project can be articulated clearly </a:t>
            </a:r>
            <a:r>
              <a:rPr lang="en-US" dirty="0"/>
              <a:t>and the </a:t>
            </a:r>
            <a:r>
              <a:rPr lang="en-US" b="1" dirty="0"/>
              <a:t>schedule</a:t>
            </a:r>
            <a:r>
              <a:rPr lang="en-US" dirty="0"/>
              <a:t> and </a:t>
            </a:r>
            <a:r>
              <a:rPr lang="en-US" b="1" dirty="0"/>
              <a:t>cost</a:t>
            </a:r>
            <a:r>
              <a:rPr lang="en-US" dirty="0"/>
              <a:t> can be </a:t>
            </a:r>
            <a:r>
              <a:rPr lang="en-US" b="1" dirty="0"/>
              <a:t>predicted</a:t>
            </a:r>
            <a:r>
              <a:rPr lang="en-US" dirty="0"/>
              <a:t> accurately. </a:t>
            </a:r>
          </a:p>
          <a:p>
            <a:r>
              <a:rPr lang="en-US" dirty="0"/>
              <a:t>The project team spends a large portion of the project attempting to </a:t>
            </a:r>
            <a:r>
              <a:rPr lang="en-US" b="1" dirty="0"/>
              <a:t>clarify the requirements </a:t>
            </a:r>
            <a:r>
              <a:rPr lang="en-US" dirty="0"/>
              <a:t>of the entire system and then producing a design. </a:t>
            </a:r>
          </a:p>
          <a:p>
            <a:r>
              <a:rPr lang="en-US" dirty="0"/>
              <a:t>Users are often</a:t>
            </a:r>
            <a:r>
              <a:rPr lang="en-US" b="1" dirty="0"/>
              <a:t> unable to see any tangible results </a:t>
            </a:r>
            <a:r>
              <a:rPr lang="en-US" dirty="0"/>
              <a:t>in terms of working software for an extended period. </a:t>
            </a:r>
            <a:endParaRPr lang="en-IN" dirty="0"/>
          </a:p>
        </p:txBody>
      </p:sp>
    </p:spTree>
    <p:extLst>
      <p:ext uri="{BB962C8B-B14F-4D97-AF65-F5344CB8AC3E}">
        <p14:creationId xmlns:p14="http://schemas.microsoft.com/office/powerpoint/2010/main" val="59110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E9EE-581B-9544-02CE-F2DCA88204AE}"/>
              </a:ext>
            </a:extLst>
          </p:cNvPr>
          <p:cNvSpPr>
            <a:spLocks noGrp="1"/>
          </p:cNvSpPr>
          <p:nvPr>
            <p:ph type="title"/>
          </p:nvPr>
        </p:nvSpPr>
        <p:spPr/>
        <p:txBody>
          <a:bodyPr/>
          <a:lstStyle/>
          <a:p>
            <a:r>
              <a:rPr lang="en-IN" dirty="0"/>
              <a:t>Waterfall Model</a:t>
            </a:r>
          </a:p>
        </p:txBody>
      </p:sp>
      <p:sp>
        <p:nvSpPr>
          <p:cNvPr id="3" name="Content Placeholder 2">
            <a:extLst>
              <a:ext uri="{FF2B5EF4-FFF2-40B4-BE49-F238E27FC236}">
                <a16:creationId xmlns:a16="http://schemas.microsoft.com/office/drawing/2014/main" id="{24AF7831-006B-8311-418F-2A7B170EA9AF}"/>
              </a:ext>
            </a:extLst>
          </p:cNvPr>
          <p:cNvSpPr>
            <a:spLocks noGrp="1"/>
          </p:cNvSpPr>
          <p:nvPr>
            <p:ph idx="1"/>
          </p:nvPr>
        </p:nvSpPr>
        <p:spPr>
          <a:xfrm>
            <a:off x="131181" y="873172"/>
            <a:ext cx="5964820" cy="5590565"/>
          </a:xfrm>
        </p:spPr>
        <p:txBody>
          <a:bodyPr/>
          <a:lstStyle/>
          <a:p>
            <a:r>
              <a:rPr lang="en-US" dirty="0"/>
              <a:t>The </a:t>
            </a:r>
            <a:r>
              <a:rPr lang="en-US" b="1" dirty="0">
                <a:solidFill>
                  <a:schemeClr val="accent6"/>
                </a:solidFill>
              </a:rPr>
              <a:t>waterfall life cycle model</a:t>
            </a:r>
            <a:r>
              <a:rPr lang="en-US" dirty="0"/>
              <a:t> has </a:t>
            </a:r>
            <a:r>
              <a:rPr lang="en-US" b="1" dirty="0"/>
              <a:t>well-defined</a:t>
            </a:r>
            <a:r>
              <a:rPr lang="en-US" dirty="0"/>
              <a:t>, </a:t>
            </a:r>
            <a:r>
              <a:rPr lang="en-US" b="1" dirty="0">
                <a:solidFill>
                  <a:schemeClr val="tx2"/>
                </a:solidFill>
              </a:rPr>
              <a:t>linear stages </a:t>
            </a:r>
            <a:r>
              <a:rPr lang="en-US" dirty="0"/>
              <a:t>of systems analysis, system design, implementation, testing, development, and maintenance. </a:t>
            </a:r>
          </a:p>
          <a:p>
            <a:r>
              <a:rPr lang="en-US" dirty="0"/>
              <a:t>This life cycle model </a:t>
            </a:r>
            <a:r>
              <a:rPr lang="en-US" b="1" dirty="0"/>
              <a:t>assumes that requirements will remain stable </a:t>
            </a:r>
            <a:r>
              <a:rPr lang="en-US" dirty="0"/>
              <a:t>after they are defined. </a:t>
            </a:r>
          </a:p>
          <a:p>
            <a:r>
              <a:rPr lang="en-US" dirty="0"/>
              <a:t>The waterfall life cycle model is </a:t>
            </a:r>
            <a:r>
              <a:rPr lang="en-US" b="1" dirty="0"/>
              <a:t>used when risk must be tightly controlled </a:t>
            </a:r>
            <a:r>
              <a:rPr lang="en-US" dirty="0"/>
              <a:t>and </a:t>
            </a:r>
            <a:r>
              <a:rPr lang="en-US" b="1" dirty="0">
                <a:solidFill>
                  <a:schemeClr val="tx2"/>
                </a:solidFill>
              </a:rPr>
              <a:t>when changes must be restricted </a:t>
            </a:r>
            <a:r>
              <a:rPr lang="en-US" dirty="0"/>
              <a:t>after the requirements are defined.</a:t>
            </a:r>
          </a:p>
        </p:txBody>
      </p:sp>
      <p:pic>
        <p:nvPicPr>
          <p:cNvPr id="6" name="Content Placeholder 5">
            <a:extLst>
              <a:ext uri="{FF2B5EF4-FFF2-40B4-BE49-F238E27FC236}">
                <a16:creationId xmlns:a16="http://schemas.microsoft.com/office/drawing/2014/main" id="{377E02DB-4FEA-EE03-4232-9275E3C37212}"/>
              </a:ext>
            </a:extLst>
          </p:cNvPr>
          <p:cNvPicPr>
            <a:picLocks noChangeAspect="1"/>
          </p:cNvPicPr>
          <p:nvPr/>
        </p:nvPicPr>
        <p:blipFill rotWithShape="1">
          <a:blip r:embed="rId2">
            <a:extLst>
              <a:ext uri="{28A0092B-C50C-407E-A947-70E740481C1C}">
                <a14:useLocalDpi xmlns:a14="http://schemas.microsoft.com/office/drawing/2010/main" val="0"/>
              </a:ext>
            </a:extLst>
          </a:blip>
          <a:srcRect l="35214" t="5677" r="7095" b="5677"/>
          <a:stretch/>
        </p:blipFill>
        <p:spPr>
          <a:xfrm>
            <a:off x="6405805" y="1056610"/>
            <a:ext cx="5489643" cy="4744780"/>
          </a:xfrm>
          <a:prstGeom prst="rect">
            <a:avLst/>
          </a:prstGeom>
        </p:spPr>
      </p:pic>
      <p:sp>
        <p:nvSpPr>
          <p:cNvPr id="7" name="Rectangle 6">
            <a:extLst>
              <a:ext uri="{FF2B5EF4-FFF2-40B4-BE49-F238E27FC236}">
                <a16:creationId xmlns:a16="http://schemas.microsoft.com/office/drawing/2014/main" id="{B876F9CC-120C-5A9C-C24A-AFF580119787}"/>
              </a:ext>
            </a:extLst>
          </p:cNvPr>
          <p:cNvSpPr/>
          <p:nvPr/>
        </p:nvSpPr>
        <p:spPr>
          <a:xfrm>
            <a:off x="6405805" y="3307405"/>
            <a:ext cx="826854" cy="121595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932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E9EE-581B-9544-02CE-F2DCA88204AE}"/>
              </a:ext>
            </a:extLst>
          </p:cNvPr>
          <p:cNvSpPr>
            <a:spLocks noGrp="1"/>
          </p:cNvSpPr>
          <p:nvPr>
            <p:ph type="title"/>
          </p:nvPr>
        </p:nvSpPr>
        <p:spPr/>
        <p:txBody>
          <a:bodyPr/>
          <a:lstStyle/>
          <a:p>
            <a:r>
              <a:rPr lang="en-IN" dirty="0"/>
              <a:t>Spiral Model</a:t>
            </a:r>
          </a:p>
        </p:txBody>
      </p:sp>
      <p:sp>
        <p:nvSpPr>
          <p:cNvPr id="3" name="Content Placeholder 2">
            <a:extLst>
              <a:ext uri="{FF2B5EF4-FFF2-40B4-BE49-F238E27FC236}">
                <a16:creationId xmlns:a16="http://schemas.microsoft.com/office/drawing/2014/main" id="{24AF7831-006B-8311-418F-2A7B170EA9AF}"/>
              </a:ext>
            </a:extLst>
          </p:cNvPr>
          <p:cNvSpPr>
            <a:spLocks noGrp="1"/>
          </p:cNvSpPr>
          <p:nvPr>
            <p:ph idx="1"/>
          </p:nvPr>
        </p:nvSpPr>
        <p:spPr>
          <a:xfrm>
            <a:off x="131181" y="873172"/>
            <a:ext cx="5964820" cy="5590565"/>
          </a:xfrm>
        </p:spPr>
        <p:txBody>
          <a:bodyPr/>
          <a:lstStyle/>
          <a:p>
            <a:r>
              <a:rPr lang="en-US" dirty="0"/>
              <a:t>The </a:t>
            </a:r>
            <a:r>
              <a:rPr lang="en-US" b="1" dirty="0">
                <a:solidFill>
                  <a:schemeClr val="accent6"/>
                </a:solidFill>
              </a:rPr>
              <a:t>spiral life cycle model </a:t>
            </a:r>
            <a:r>
              <a:rPr lang="en-US" dirty="0"/>
              <a:t>recognizes the fact that most software is developed using an iterative or spiral approach rather than a linear approach. </a:t>
            </a:r>
          </a:p>
          <a:p>
            <a:r>
              <a:rPr lang="en-US" dirty="0"/>
              <a:t>The project team is </a:t>
            </a:r>
            <a:r>
              <a:rPr lang="en-US" b="1" dirty="0"/>
              <a:t>open to changes </a:t>
            </a:r>
            <a:r>
              <a:rPr lang="en-US" dirty="0"/>
              <a:t>and </a:t>
            </a:r>
            <a:r>
              <a:rPr lang="en-US" b="1" dirty="0"/>
              <a:t>revisions later </a:t>
            </a:r>
            <a:r>
              <a:rPr lang="en-US" dirty="0"/>
              <a:t>in the project life cycle, and returns to the requirements phase to more carefully clarify and design the revisions. </a:t>
            </a:r>
          </a:p>
          <a:p>
            <a:r>
              <a:rPr lang="en-US" dirty="0"/>
              <a:t>This approach is </a:t>
            </a:r>
            <a:r>
              <a:rPr lang="en-US" b="1" dirty="0"/>
              <a:t>suitable</a:t>
            </a:r>
            <a:r>
              <a:rPr lang="en-US" dirty="0"/>
              <a:t> </a:t>
            </a:r>
            <a:r>
              <a:rPr lang="en-US" b="1" dirty="0"/>
              <a:t>for</a:t>
            </a:r>
            <a:r>
              <a:rPr lang="en-US" dirty="0"/>
              <a:t> </a:t>
            </a:r>
            <a:r>
              <a:rPr lang="en-US" b="1" dirty="0"/>
              <a:t>projects</a:t>
            </a:r>
            <a:r>
              <a:rPr lang="en-US" dirty="0"/>
              <a:t> in which </a:t>
            </a:r>
            <a:r>
              <a:rPr lang="en-US" b="1" dirty="0"/>
              <a:t>changes can be incorporated with reasonable cost increases</a:t>
            </a:r>
            <a:r>
              <a:rPr lang="en-US" dirty="0"/>
              <a:t> or </a:t>
            </a:r>
            <a:r>
              <a:rPr lang="en-US" b="1" dirty="0"/>
              <a:t>with acceptable time delays</a:t>
            </a:r>
            <a:r>
              <a:rPr lang="en-US" dirty="0"/>
              <a:t>.</a:t>
            </a:r>
            <a:endParaRPr lang="en-IN" dirty="0"/>
          </a:p>
        </p:txBody>
      </p:sp>
      <p:pic>
        <p:nvPicPr>
          <p:cNvPr id="5" name="Picture 4">
            <a:extLst>
              <a:ext uri="{FF2B5EF4-FFF2-40B4-BE49-F238E27FC236}">
                <a16:creationId xmlns:a16="http://schemas.microsoft.com/office/drawing/2014/main" id="{BC0D746A-D26F-A053-BF32-145C209852A6}"/>
              </a:ext>
            </a:extLst>
          </p:cNvPr>
          <p:cNvPicPr>
            <a:picLocks noChangeAspect="1"/>
          </p:cNvPicPr>
          <p:nvPr/>
        </p:nvPicPr>
        <p:blipFill rotWithShape="1">
          <a:blip r:embed="rId2">
            <a:extLst>
              <a:ext uri="{28A0092B-C50C-407E-A947-70E740481C1C}">
                <a14:useLocalDpi xmlns:a14="http://schemas.microsoft.com/office/drawing/2010/main" val="0"/>
              </a:ext>
            </a:extLst>
          </a:blip>
          <a:srcRect r="3220"/>
          <a:stretch/>
        </p:blipFill>
        <p:spPr>
          <a:xfrm>
            <a:off x="6096000" y="1387318"/>
            <a:ext cx="5964819" cy="4562272"/>
          </a:xfrm>
          <a:prstGeom prst="rect">
            <a:avLst/>
          </a:prstGeom>
        </p:spPr>
      </p:pic>
    </p:spTree>
    <p:extLst>
      <p:ext uri="{BB962C8B-B14F-4D97-AF65-F5344CB8AC3E}">
        <p14:creationId xmlns:p14="http://schemas.microsoft.com/office/powerpoint/2010/main" val="131485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40A1-FC6E-1B66-E03A-B130AF8CCF23}"/>
              </a:ext>
            </a:extLst>
          </p:cNvPr>
          <p:cNvSpPr>
            <a:spLocks noGrp="1"/>
          </p:cNvSpPr>
          <p:nvPr>
            <p:ph type="title"/>
          </p:nvPr>
        </p:nvSpPr>
        <p:spPr/>
        <p:txBody>
          <a:bodyPr/>
          <a:lstStyle/>
          <a:p>
            <a:r>
              <a:rPr lang="en-IN" dirty="0"/>
              <a:t>Incremental Model</a:t>
            </a:r>
          </a:p>
        </p:txBody>
      </p:sp>
      <p:sp>
        <p:nvSpPr>
          <p:cNvPr id="6" name="Arrow: Chevron 5">
            <a:extLst>
              <a:ext uri="{FF2B5EF4-FFF2-40B4-BE49-F238E27FC236}">
                <a16:creationId xmlns:a16="http://schemas.microsoft.com/office/drawing/2014/main" id="{9612854A-9E17-843A-B7A6-06A81650BCCB}"/>
              </a:ext>
            </a:extLst>
          </p:cNvPr>
          <p:cNvSpPr/>
          <p:nvPr/>
        </p:nvSpPr>
        <p:spPr>
          <a:xfrm>
            <a:off x="204192" y="5694537"/>
            <a:ext cx="2333599" cy="636689"/>
          </a:xfrm>
          <a:prstGeom prst="chevron">
            <a:avLst/>
          </a:prstGeom>
          <a:solidFill>
            <a:srgbClr val="CA27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Requirement Analysis</a:t>
            </a:r>
          </a:p>
        </p:txBody>
      </p:sp>
      <p:sp>
        <p:nvSpPr>
          <p:cNvPr id="7" name="Arrow: Chevron 6">
            <a:extLst>
              <a:ext uri="{FF2B5EF4-FFF2-40B4-BE49-F238E27FC236}">
                <a16:creationId xmlns:a16="http://schemas.microsoft.com/office/drawing/2014/main" id="{437F11A0-3E65-AE27-9653-3B4E18556B47}"/>
              </a:ext>
            </a:extLst>
          </p:cNvPr>
          <p:cNvSpPr/>
          <p:nvPr/>
        </p:nvSpPr>
        <p:spPr>
          <a:xfrm>
            <a:off x="2771800" y="5694536"/>
            <a:ext cx="2333599" cy="636689"/>
          </a:xfrm>
          <a:prstGeom prst="chevron">
            <a:avLst/>
          </a:prstGeom>
          <a:solidFill>
            <a:srgbClr val="CA27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Design &amp; Development</a:t>
            </a:r>
          </a:p>
        </p:txBody>
      </p:sp>
      <p:sp>
        <p:nvSpPr>
          <p:cNvPr id="8" name="Arrow: Chevron 7">
            <a:extLst>
              <a:ext uri="{FF2B5EF4-FFF2-40B4-BE49-F238E27FC236}">
                <a16:creationId xmlns:a16="http://schemas.microsoft.com/office/drawing/2014/main" id="{1B361063-95E0-CF48-8B48-EA93228B6153}"/>
              </a:ext>
            </a:extLst>
          </p:cNvPr>
          <p:cNvSpPr/>
          <p:nvPr/>
        </p:nvSpPr>
        <p:spPr>
          <a:xfrm>
            <a:off x="5339408" y="5694536"/>
            <a:ext cx="2333599" cy="636689"/>
          </a:xfrm>
          <a:prstGeom prst="chevron">
            <a:avLst/>
          </a:prstGeom>
          <a:solidFill>
            <a:srgbClr val="CA27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Testing</a:t>
            </a:r>
          </a:p>
        </p:txBody>
      </p:sp>
      <p:sp>
        <p:nvSpPr>
          <p:cNvPr id="9" name="Arrow: Chevron 8">
            <a:extLst>
              <a:ext uri="{FF2B5EF4-FFF2-40B4-BE49-F238E27FC236}">
                <a16:creationId xmlns:a16="http://schemas.microsoft.com/office/drawing/2014/main" id="{104E25E1-44BA-9BDE-7486-F612D4024FBD}"/>
              </a:ext>
            </a:extLst>
          </p:cNvPr>
          <p:cNvSpPr/>
          <p:nvPr/>
        </p:nvSpPr>
        <p:spPr>
          <a:xfrm>
            <a:off x="7907016" y="5694535"/>
            <a:ext cx="2333599" cy="636689"/>
          </a:xfrm>
          <a:prstGeom prst="chevron">
            <a:avLst/>
          </a:prstGeom>
          <a:solidFill>
            <a:srgbClr val="CA27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Implementation</a:t>
            </a:r>
          </a:p>
        </p:txBody>
      </p:sp>
      <p:grpSp>
        <p:nvGrpSpPr>
          <p:cNvPr id="42" name="Group 41">
            <a:extLst>
              <a:ext uri="{FF2B5EF4-FFF2-40B4-BE49-F238E27FC236}">
                <a16:creationId xmlns:a16="http://schemas.microsoft.com/office/drawing/2014/main" id="{B0CF3AC8-78C5-55B0-B64E-6B365C1BAEA9}"/>
              </a:ext>
            </a:extLst>
          </p:cNvPr>
          <p:cNvGrpSpPr/>
          <p:nvPr/>
        </p:nvGrpSpPr>
        <p:grpSpPr>
          <a:xfrm>
            <a:off x="3285858" y="4172060"/>
            <a:ext cx="784143" cy="748223"/>
            <a:chOff x="986693" y="3847276"/>
            <a:chExt cx="784143" cy="748223"/>
          </a:xfrm>
        </p:grpSpPr>
        <p:grpSp>
          <p:nvGrpSpPr>
            <p:cNvPr id="31" name="Group 30">
              <a:extLst>
                <a:ext uri="{FF2B5EF4-FFF2-40B4-BE49-F238E27FC236}">
                  <a16:creationId xmlns:a16="http://schemas.microsoft.com/office/drawing/2014/main" id="{AEAD16A3-3C22-28B0-8520-331AF247DB8B}"/>
                </a:ext>
              </a:extLst>
            </p:cNvPr>
            <p:cNvGrpSpPr/>
            <p:nvPr/>
          </p:nvGrpSpPr>
          <p:grpSpPr>
            <a:xfrm>
              <a:off x="986693" y="3847276"/>
              <a:ext cx="784143" cy="748223"/>
              <a:chOff x="1813778" y="4030538"/>
              <a:chExt cx="784143" cy="748223"/>
            </a:xfrm>
          </p:grpSpPr>
          <p:sp>
            <p:nvSpPr>
              <p:cNvPr id="26" name="Oval 25">
                <a:extLst>
                  <a:ext uri="{FF2B5EF4-FFF2-40B4-BE49-F238E27FC236}">
                    <a16:creationId xmlns:a16="http://schemas.microsoft.com/office/drawing/2014/main" id="{49A93C69-2325-CB63-FCD7-4BECE2F95ECB}"/>
                  </a:ext>
                </a:extLst>
              </p:cNvPr>
              <p:cNvSpPr/>
              <p:nvPr/>
            </p:nvSpPr>
            <p:spPr>
              <a:xfrm>
                <a:off x="1813778" y="4030538"/>
                <a:ext cx="692331" cy="692331"/>
              </a:xfrm>
              <a:prstGeom prst="ellipse">
                <a:avLst/>
              </a:prstGeom>
              <a:noFill/>
              <a:ln w="57150">
                <a:solidFill>
                  <a:srgbClr val="CA27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10652974-B789-9C4D-7671-831C7BB906E2}"/>
                  </a:ext>
                </a:extLst>
              </p:cNvPr>
              <p:cNvSpPr/>
              <p:nvPr/>
            </p:nvSpPr>
            <p:spPr>
              <a:xfrm rot="19986198">
                <a:off x="1830966" y="4182413"/>
                <a:ext cx="766955" cy="596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D7C5CB26-21B8-BD59-9164-351B057522D5}"/>
                </a:ext>
              </a:extLst>
            </p:cNvPr>
            <p:cNvGrpSpPr/>
            <p:nvPr/>
          </p:nvGrpSpPr>
          <p:grpSpPr>
            <a:xfrm>
              <a:off x="1057141" y="3923843"/>
              <a:ext cx="596348" cy="596348"/>
              <a:chOff x="2175452" y="2904694"/>
              <a:chExt cx="596348" cy="596348"/>
            </a:xfrm>
          </p:grpSpPr>
          <p:sp>
            <p:nvSpPr>
              <p:cNvPr id="10" name="Oval 9">
                <a:extLst>
                  <a:ext uri="{FF2B5EF4-FFF2-40B4-BE49-F238E27FC236}">
                    <a16:creationId xmlns:a16="http://schemas.microsoft.com/office/drawing/2014/main" id="{6D77F096-9DBF-5CBB-CD49-395110D00A86}"/>
                  </a:ext>
                </a:extLst>
              </p:cNvPr>
              <p:cNvSpPr/>
              <p:nvPr/>
            </p:nvSpPr>
            <p:spPr>
              <a:xfrm>
                <a:off x="2175452" y="2904694"/>
                <a:ext cx="596348" cy="596348"/>
              </a:xfrm>
              <a:prstGeom prst="ellipse">
                <a:avLst/>
              </a:prstGeom>
              <a:solidFill>
                <a:srgbClr val="CA27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C8818636-B93F-FC27-6851-8EC99FE00BF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292799" y="3022041"/>
                <a:ext cx="361655" cy="361655"/>
              </a:xfrm>
              <a:prstGeom prst="rect">
                <a:avLst/>
              </a:prstGeom>
            </p:spPr>
          </p:pic>
        </p:grpSp>
      </p:grpSp>
      <p:grpSp>
        <p:nvGrpSpPr>
          <p:cNvPr id="41" name="Group 40">
            <a:extLst>
              <a:ext uri="{FF2B5EF4-FFF2-40B4-BE49-F238E27FC236}">
                <a16:creationId xmlns:a16="http://schemas.microsoft.com/office/drawing/2014/main" id="{8425153E-1A55-3C1B-C158-3B123FB4F5A2}"/>
              </a:ext>
            </a:extLst>
          </p:cNvPr>
          <p:cNvGrpSpPr/>
          <p:nvPr/>
        </p:nvGrpSpPr>
        <p:grpSpPr>
          <a:xfrm>
            <a:off x="4120503" y="2914964"/>
            <a:ext cx="784143" cy="748223"/>
            <a:chOff x="1628887" y="2824175"/>
            <a:chExt cx="784143" cy="748223"/>
          </a:xfrm>
        </p:grpSpPr>
        <p:grpSp>
          <p:nvGrpSpPr>
            <p:cNvPr id="32" name="Group 31">
              <a:extLst>
                <a:ext uri="{FF2B5EF4-FFF2-40B4-BE49-F238E27FC236}">
                  <a16:creationId xmlns:a16="http://schemas.microsoft.com/office/drawing/2014/main" id="{DB3182A7-C6C5-0B4A-AC2D-AD2286E5DDB3}"/>
                </a:ext>
              </a:extLst>
            </p:cNvPr>
            <p:cNvGrpSpPr/>
            <p:nvPr/>
          </p:nvGrpSpPr>
          <p:grpSpPr>
            <a:xfrm>
              <a:off x="1628887" y="2824175"/>
              <a:ext cx="784143" cy="748223"/>
              <a:chOff x="1813778" y="4030538"/>
              <a:chExt cx="784143" cy="748223"/>
            </a:xfrm>
          </p:grpSpPr>
          <p:sp>
            <p:nvSpPr>
              <p:cNvPr id="33" name="Oval 32">
                <a:extLst>
                  <a:ext uri="{FF2B5EF4-FFF2-40B4-BE49-F238E27FC236}">
                    <a16:creationId xmlns:a16="http://schemas.microsoft.com/office/drawing/2014/main" id="{A55F08EA-A034-4A48-A5CC-C6A97CE2C147}"/>
                  </a:ext>
                </a:extLst>
              </p:cNvPr>
              <p:cNvSpPr/>
              <p:nvPr/>
            </p:nvSpPr>
            <p:spPr>
              <a:xfrm>
                <a:off x="1813778" y="4030538"/>
                <a:ext cx="692331" cy="692331"/>
              </a:xfrm>
              <a:prstGeom prst="ellipse">
                <a:avLst/>
              </a:prstGeom>
              <a:noFill/>
              <a:ln w="57150">
                <a:solidFill>
                  <a:srgbClr val="CA27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E439C81A-1D81-F1A5-CAD6-BF69F813B855}"/>
                  </a:ext>
                </a:extLst>
              </p:cNvPr>
              <p:cNvSpPr/>
              <p:nvPr/>
            </p:nvSpPr>
            <p:spPr>
              <a:xfrm rot="19986198">
                <a:off x="1830966" y="4182413"/>
                <a:ext cx="766955" cy="596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9BB8C4FF-3CD2-C97E-3991-AADB0F84CC14}"/>
                </a:ext>
              </a:extLst>
            </p:cNvPr>
            <p:cNvGrpSpPr/>
            <p:nvPr/>
          </p:nvGrpSpPr>
          <p:grpSpPr>
            <a:xfrm>
              <a:off x="1702906" y="2900112"/>
              <a:ext cx="596348" cy="596348"/>
              <a:chOff x="2175452" y="2904694"/>
              <a:chExt cx="596348" cy="596348"/>
            </a:xfrm>
          </p:grpSpPr>
          <p:sp>
            <p:nvSpPr>
              <p:cNvPr id="15" name="Oval 14">
                <a:extLst>
                  <a:ext uri="{FF2B5EF4-FFF2-40B4-BE49-F238E27FC236}">
                    <a16:creationId xmlns:a16="http://schemas.microsoft.com/office/drawing/2014/main" id="{C21CA5C6-0481-2881-59B8-565DCAB2C928}"/>
                  </a:ext>
                </a:extLst>
              </p:cNvPr>
              <p:cNvSpPr/>
              <p:nvPr/>
            </p:nvSpPr>
            <p:spPr>
              <a:xfrm>
                <a:off x="2175452" y="2904694"/>
                <a:ext cx="596348" cy="596348"/>
              </a:xfrm>
              <a:prstGeom prst="ellipse">
                <a:avLst/>
              </a:prstGeom>
              <a:solidFill>
                <a:srgbClr val="CA27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D7DA9D94-87A2-F26A-4991-37F4B8147912}"/>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2292799" y="3022041"/>
                <a:ext cx="361655" cy="361655"/>
              </a:xfrm>
              <a:prstGeom prst="rect">
                <a:avLst/>
              </a:prstGeom>
            </p:spPr>
          </p:pic>
        </p:grpSp>
      </p:grpSp>
      <p:grpSp>
        <p:nvGrpSpPr>
          <p:cNvPr id="44" name="Group 43">
            <a:extLst>
              <a:ext uri="{FF2B5EF4-FFF2-40B4-BE49-F238E27FC236}">
                <a16:creationId xmlns:a16="http://schemas.microsoft.com/office/drawing/2014/main" id="{C84D4698-3551-D328-ED62-7436F1A44254}"/>
              </a:ext>
            </a:extLst>
          </p:cNvPr>
          <p:cNvGrpSpPr/>
          <p:nvPr/>
        </p:nvGrpSpPr>
        <p:grpSpPr>
          <a:xfrm>
            <a:off x="7117832" y="2597770"/>
            <a:ext cx="748223" cy="784143"/>
            <a:chOff x="3289032" y="3928441"/>
            <a:chExt cx="748223" cy="784143"/>
          </a:xfrm>
        </p:grpSpPr>
        <p:grpSp>
          <p:nvGrpSpPr>
            <p:cNvPr id="35" name="Group 34">
              <a:extLst>
                <a:ext uri="{FF2B5EF4-FFF2-40B4-BE49-F238E27FC236}">
                  <a16:creationId xmlns:a16="http://schemas.microsoft.com/office/drawing/2014/main" id="{DDF59A6D-12EE-8BC0-B2AB-A34C1FBC02DB}"/>
                </a:ext>
              </a:extLst>
            </p:cNvPr>
            <p:cNvGrpSpPr/>
            <p:nvPr/>
          </p:nvGrpSpPr>
          <p:grpSpPr>
            <a:xfrm rot="4773756">
              <a:off x="3271072" y="3946401"/>
              <a:ext cx="784143" cy="748223"/>
              <a:chOff x="1813778" y="4030538"/>
              <a:chExt cx="784143" cy="748223"/>
            </a:xfrm>
          </p:grpSpPr>
          <p:sp>
            <p:nvSpPr>
              <p:cNvPr id="36" name="Oval 35">
                <a:extLst>
                  <a:ext uri="{FF2B5EF4-FFF2-40B4-BE49-F238E27FC236}">
                    <a16:creationId xmlns:a16="http://schemas.microsoft.com/office/drawing/2014/main" id="{20364B6A-CC8C-EE03-DB9A-567ED4952C52}"/>
                  </a:ext>
                </a:extLst>
              </p:cNvPr>
              <p:cNvSpPr/>
              <p:nvPr/>
            </p:nvSpPr>
            <p:spPr>
              <a:xfrm>
                <a:off x="1813778" y="4030538"/>
                <a:ext cx="692331" cy="692331"/>
              </a:xfrm>
              <a:prstGeom prst="ellipse">
                <a:avLst/>
              </a:prstGeom>
              <a:noFill/>
              <a:ln w="57150">
                <a:solidFill>
                  <a:srgbClr val="CA27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0218E21B-98E4-FCB9-BB83-39F529EE796F}"/>
                  </a:ext>
                </a:extLst>
              </p:cNvPr>
              <p:cNvSpPr/>
              <p:nvPr/>
            </p:nvSpPr>
            <p:spPr>
              <a:xfrm rot="19986198">
                <a:off x="1830966" y="4182413"/>
                <a:ext cx="766955" cy="596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DCCE598E-B023-18F0-177E-37D85A8325D7}"/>
                </a:ext>
              </a:extLst>
            </p:cNvPr>
            <p:cNvGrpSpPr/>
            <p:nvPr/>
          </p:nvGrpSpPr>
          <p:grpSpPr>
            <a:xfrm>
              <a:off x="3350012" y="3999151"/>
              <a:ext cx="596348" cy="596348"/>
              <a:chOff x="2175452" y="2904694"/>
              <a:chExt cx="596348" cy="596348"/>
            </a:xfrm>
          </p:grpSpPr>
          <p:sp>
            <p:nvSpPr>
              <p:cNvPr id="18" name="Oval 17">
                <a:extLst>
                  <a:ext uri="{FF2B5EF4-FFF2-40B4-BE49-F238E27FC236}">
                    <a16:creationId xmlns:a16="http://schemas.microsoft.com/office/drawing/2014/main" id="{362E2188-AAED-58E6-A2FC-3D9EC860E030}"/>
                  </a:ext>
                </a:extLst>
              </p:cNvPr>
              <p:cNvSpPr/>
              <p:nvPr/>
            </p:nvSpPr>
            <p:spPr>
              <a:xfrm>
                <a:off x="2175452" y="2904694"/>
                <a:ext cx="596348" cy="596348"/>
              </a:xfrm>
              <a:prstGeom prst="ellipse">
                <a:avLst/>
              </a:prstGeom>
              <a:solidFill>
                <a:srgbClr val="CA27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4C12B500-9D3E-157D-62F1-4EED04A668B8}"/>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2292799" y="3022041"/>
                <a:ext cx="361655" cy="361655"/>
              </a:xfrm>
              <a:prstGeom prst="rect">
                <a:avLst/>
              </a:prstGeom>
            </p:spPr>
          </p:pic>
        </p:grpSp>
      </p:grpSp>
      <p:grpSp>
        <p:nvGrpSpPr>
          <p:cNvPr id="43" name="Group 42">
            <a:extLst>
              <a:ext uri="{FF2B5EF4-FFF2-40B4-BE49-F238E27FC236}">
                <a16:creationId xmlns:a16="http://schemas.microsoft.com/office/drawing/2014/main" id="{C1F40DC8-B2C3-2D83-34E1-99E332DA2027}"/>
              </a:ext>
            </a:extLst>
          </p:cNvPr>
          <p:cNvGrpSpPr/>
          <p:nvPr/>
        </p:nvGrpSpPr>
        <p:grpSpPr>
          <a:xfrm>
            <a:off x="8491381" y="4230036"/>
            <a:ext cx="748223" cy="784143"/>
            <a:chOff x="3047845" y="2835874"/>
            <a:chExt cx="748223" cy="784143"/>
          </a:xfrm>
        </p:grpSpPr>
        <p:grpSp>
          <p:nvGrpSpPr>
            <p:cNvPr id="38" name="Group 37">
              <a:extLst>
                <a:ext uri="{FF2B5EF4-FFF2-40B4-BE49-F238E27FC236}">
                  <a16:creationId xmlns:a16="http://schemas.microsoft.com/office/drawing/2014/main" id="{43AAD185-0D1F-1745-36B8-B97ACE0BD9CD}"/>
                </a:ext>
              </a:extLst>
            </p:cNvPr>
            <p:cNvGrpSpPr/>
            <p:nvPr/>
          </p:nvGrpSpPr>
          <p:grpSpPr>
            <a:xfrm rot="4773756">
              <a:off x="3029885" y="2853834"/>
              <a:ext cx="784143" cy="748223"/>
              <a:chOff x="1813778" y="4030538"/>
              <a:chExt cx="784143" cy="748223"/>
            </a:xfrm>
          </p:grpSpPr>
          <p:sp>
            <p:nvSpPr>
              <p:cNvPr id="39" name="Oval 38">
                <a:extLst>
                  <a:ext uri="{FF2B5EF4-FFF2-40B4-BE49-F238E27FC236}">
                    <a16:creationId xmlns:a16="http://schemas.microsoft.com/office/drawing/2014/main" id="{D2CD1FB3-5275-C6B2-ABB1-69630DED9B84}"/>
                  </a:ext>
                </a:extLst>
              </p:cNvPr>
              <p:cNvSpPr/>
              <p:nvPr/>
            </p:nvSpPr>
            <p:spPr>
              <a:xfrm>
                <a:off x="1813778" y="4030538"/>
                <a:ext cx="692331" cy="692331"/>
              </a:xfrm>
              <a:prstGeom prst="ellipse">
                <a:avLst/>
              </a:prstGeom>
              <a:noFill/>
              <a:ln w="57150">
                <a:solidFill>
                  <a:srgbClr val="CA27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17839B53-259A-B608-B172-A29E15798259}"/>
                  </a:ext>
                </a:extLst>
              </p:cNvPr>
              <p:cNvSpPr/>
              <p:nvPr/>
            </p:nvSpPr>
            <p:spPr>
              <a:xfrm rot="19986198">
                <a:off x="1830966" y="4182413"/>
                <a:ext cx="766955" cy="5963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971BB0C4-5DE0-CA56-6665-15623A57FF91}"/>
                </a:ext>
              </a:extLst>
            </p:cNvPr>
            <p:cNvGrpSpPr/>
            <p:nvPr/>
          </p:nvGrpSpPr>
          <p:grpSpPr>
            <a:xfrm>
              <a:off x="3106847" y="2909276"/>
              <a:ext cx="596348" cy="596348"/>
              <a:chOff x="2175452" y="2904694"/>
              <a:chExt cx="596348" cy="596348"/>
            </a:xfrm>
          </p:grpSpPr>
          <p:sp>
            <p:nvSpPr>
              <p:cNvPr id="21" name="Oval 20">
                <a:extLst>
                  <a:ext uri="{FF2B5EF4-FFF2-40B4-BE49-F238E27FC236}">
                    <a16:creationId xmlns:a16="http://schemas.microsoft.com/office/drawing/2014/main" id="{814DD8B4-7EA0-7B31-F776-C09C93354D87}"/>
                  </a:ext>
                </a:extLst>
              </p:cNvPr>
              <p:cNvSpPr/>
              <p:nvPr/>
            </p:nvSpPr>
            <p:spPr>
              <a:xfrm>
                <a:off x="2175452" y="2904694"/>
                <a:ext cx="596348" cy="596348"/>
              </a:xfrm>
              <a:prstGeom prst="ellipse">
                <a:avLst/>
              </a:prstGeom>
              <a:solidFill>
                <a:srgbClr val="CA27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Picture 21">
                <a:extLst>
                  <a:ext uri="{FF2B5EF4-FFF2-40B4-BE49-F238E27FC236}">
                    <a16:creationId xmlns:a16="http://schemas.microsoft.com/office/drawing/2014/main" id="{95DC9CC9-900A-5B29-40AC-8CC90A71EE09}"/>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2292799" y="3022041"/>
                <a:ext cx="361655" cy="361655"/>
              </a:xfrm>
              <a:prstGeom prst="rect">
                <a:avLst/>
              </a:prstGeom>
            </p:spPr>
          </p:pic>
        </p:grpSp>
      </p:grpSp>
      <p:sp>
        <p:nvSpPr>
          <p:cNvPr id="55" name="TextBox 54">
            <a:extLst>
              <a:ext uri="{FF2B5EF4-FFF2-40B4-BE49-F238E27FC236}">
                <a16:creationId xmlns:a16="http://schemas.microsoft.com/office/drawing/2014/main" id="{3B34BE5B-A49B-9907-503A-B0487E1C6F30}"/>
              </a:ext>
            </a:extLst>
          </p:cNvPr>
          <p:cNvSpPr txBox="1"/>
          <p:nvPr/>
        </p:nvSpPr>
        <p:spPr>
          <a:xfrm>
            <a:off x="4604245" y="4622108"/>
            <a:ext cx="2983509" cy="830997"/>
          </a:xfrm>
          <a:prstGeom prst="rect">
            <a:avLst/>
          </a:prstGeom>
          <a:noFill/>
        </p:spPr>
        <p:txBody>
          <a:bodyPr wrap="none" rtlCol="0">
            <a:spAutoFit/>
          </a:bodyPr>
          <a:lstStyle/>
          <a:p>
            <a:r>
              <a:rPr lang="en-IN" sz="2400" dirty="0"/>
              <a:t>Phases of Incremental </a:t>
            </a:r>
          </a:p>
          <a:p>
            <a:pPr algn="ctr"/>
            <a:r>
              <a:rPr lang="en-IN" sz="2400" dirty="0"/>
              <a:t>Model</a:t>
            </a:r>
          </a:p>
        </p:txBody>
      </p:sp>
      <p:grpSp>
        <p:nvGrpSpPr>
          <p:cNvPr id="61" name="Group 60">
            <a:extLst>
              <a:ext uri="{FF2B5EF4-FFF2-40B4-BE49-F238E27FC236}">
                <a16:creationId xmlns:a16="http://schemas.microsoft.com/office/drawing/2014/main" id="{C4CFABB1-A3FA-C1C8-6698-86D17F7026B7}"/>
              </a:ext>
            </a:extLst>
          </p:cNvPr>
          <p:cNvGrpSpPr/>
          <p:nvPr/>
        </p:nvGrpSpPr>
        <p:grpSpPr>
          <a:xfrm>
            <a:off x="2596159" y="3635141"/>
            <a:ext cx="1094234" cy="536919"/>
            <a:chOff x="2537791" y="3635141"/>
            <a:chExt cx="1094234" cy="536919"/>
          </a:xfrm>
        </p:grpSpPr>
        <p:cxnSp>
          <p:nvCxnSpPr>
            <p:cNvPr id="57" name="Connector: Elbow 56">
              <a:extLst>
                <a:ext uri="{FF2B5EF4-FFF2-40B4-BE49-F238E27FC236}">
                  <a16:creationId xmlns:a16="http://schemas.microsoft.com/office/drawing/2014/main" id="{84D882A4-67E9-E791-ECEF-06D542EC1C19}"/>
                </a:ext>
              </a:extLst>
            </p:cNvPr>
            <p:cNvCxnSpPr>
              <a:stCxn id="26" idx="0"/>
            </p:cNvCxnSpPr>
            <p:nvPr/>
          </p:nvCxnSpPr>
          <p:spPr>
            <a:xfrm rot="16200000" flipV="1">
              <a:off x="2930268" y="3470303"/>
              <a:ext cx="367649" cy="1035865"/>
            </a:xfrm>
            <a:prstGeom prst="bentConnector2">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7B0FBC1-1E55-5FEC-9B32-03FB040358CD}"/>
                </a:ext>
              </a:extLst>
            </p:cNvPr>
            <p:cNvCxnSpPr>
              <a:cxnSpLocks/>
            </p:cNvCxnSpPr>
            <p:nvPr/>
          </p:nvCxnSpPr>
          <p:spPr>
            <a:xfrm>
              <a:off x="2537791" y="3635141"/>
              <a:ext cx="0" cy="338540"/>
            </a:xfrm>
            <a:prstGeom prst="line">
              <a:avLst/>
            </a:prstGeom>
            <a:ln w="57150"/>
          </p:spPr>
          <p:style>
            <a:lnRef idx="1">
              <a:schemeClr val="dk1"/>
            </a:lnRef>
            <a:fillRef idx="0">
              <a:schemeClr val="dk1"/>
            </a:fillRef>
            <a:effectRef idx="0">
              <a:schemeClr val="dk1"/>
            </a:effectRef>
            <a:fontRef idx="minor">
              <a:schemeClr val="tx1"/>
            </a:fontRef>
          </p:style>
        </p:cxnSp>
      </p:grpSp>
      <p:grpSp>
        <p:nvGrpSpPr>
          <p:cNvPr id="64" name="Group 63">
            <a:extLst>
              <a:ext uri="{FF2B5EF4-FFF2-40B4-BE49-F238E27FC236}">
                <a16:creationId xmlns:a16="http://schemas.microsoft.com/office/drawing/2014/main" id="{49C19AD1-3409-623E-C106-F24EDEAB6D06}"/>
              </a:ext>
            </a:extLst>
          </p:cNvPr>
          <p:cNvGrpSpPr/>
          <p:nvPr/>
        </p:nvGrpSpPr>
        <p:grpSpPr>
          <a:xfrm>
            <a:off x="130574" y="3669800"/>
            <a:ext cx="2667601" cy="1851304"/>
            <a:chOff x="130574" y="3669800"/>
            <a:chExt cx="2667601" cy="1851304"/>
          </a:xfrm>
        </p:grpSpPr>
        <p:sp>
          <p:nvSpPr>
            <p:cNvPr id="62" name="TextBox 61">
              <a:extLst>
                <a:ext uri="{FF2B5EF4-FFF2-40B4-BE49-F238E27FC236}">
                  <a16:creationId xmlns:a16="http://schemas.microsoft.com/office/drawing/2014/main" id="{E9F63022-AC52-4F48-A9AE-54FD57BCC82F}"/>
                </a:ext>
              </a:extLst>
            </p:cNvPr>
            <p:cNvSpPr txBox="1"/>
            <p:nvPr/>
          </p:nvSpPr>
          <p:spPr>
            <a:xfrm>
              <a:off x="130574" y="3669800"/>
              <a:ext cx="2204450" cy="369332"/>
            </a:xfrm>
            <a:prstGeom prst="rect">
              <a:avLst/>
            </a:prstGeom>
            <a:noFill/>
          </p:spPr>
          <p:txBody>
            <a:bodyPr wrap="none" rtlCol="0">
              <a:spAutoFit/>
            </a:bodyPr>
            <a:lstStyle/>
            <a:p>
              <a:r>
                <a:rPr lang="en-IN" b="1" dirty="0">
                  <a:solidFill>
                    <a:schemeClr val="tx2">
                      <a:lumMod val="50000"/>
                    </a:schemeClr>
                  </a:solidFill>
                </a:rPr>
                <a:t>Requirement Analysis</a:t>
              </a:r>
            </a:p>
          </p:txBody>
        </p:sp>
        <p:sp>
          <p:nvSpPr>
            <p:cNvPr id="63" name="TextBox 62">
              <a:extLst>
                <a:ext uri="{FF2B5EF4-FFF2-40B4-BE49-F238E27FC236}">
                  <a16:creationId xmlns:a16="http://schemas.microsoft.com/office/drawing/2014/main" id="{29A5B5CC-2449-1A19-1EE6-1259666D71E9}"/>
                </a:ext>
              </a:extLst>
            </p:cNvPr>
            <p:cNvSpPr txBox="1"/>
            <p:nvPr/>
          </p:nvSpPr>
          <p:spPr>
            <a:xfrm>
              <a:off x="136331" y="4043776"/>
              <a:ext cx="2661844" cy="1477328"/>
            </a:xfrm>
            <a:prstGeom prst="rect">
              <a:avLst/>
            </a:prstGeom>
            <a:noFill/>
          </p:spPr>
          <p:txBody>
            <a:bodyPr wrap="square" rtlCol="0">
              <a:spAutoFit/>
            </a:bodyPr>
            <a:lstStyle/>
            <a:p>
              <a:r>
                <a:rPr lang="en-IN" dirty="0">
                  <a:solidFill>
                    <a:schemeClr val="tx1">
                      <a:lumMod val="50000"/>
                      <a:lumOff val="50000"/>
                    </a:schemeClr>
                  </a:solidFill>
                </a:rPr>
                <a:t>Product Analysis team identifies the needs. It is critical for developing software using the incremental methodology</a:t>
              </a:r>
            </a:p>
          </p:txBody>
        </p:sp>
      </p:grpSp>
      <p:grpSp>
        <p:nvGrpSpPr>
          <p:cNvPr id="65" name="Group 64">
            <a:extLst>
              <a:ext uri="{FF2B5EF4-FFF2-40B4-BE49-F238E27FC236}">
                <a16:creationId xmlns:a16="http://schemas.microsoft.com/office/drawing/2014/main" id="{8F3FA80E-0ABD-B629-0242-C319BFCBF93C}"/>
              </a:ext>
            </a:extLst>
          </p:cNvPr>
          <p:cNvGrpSpPr/>
          <p:nvPr/>
        </p:nvGrpSpPr>
        <p:grpSpPr>
          <a:xfrm>
            <a:off x="3773532" y="1233871"/>
            <a:ext cx="638691" cy="1605028"/>
            <a:chOff x="3048977" y="2567032"/>
            <a:chExt cx="524684" cy="1605028"/>
          </a:xfrm>
        </p:grpSpPr>
        <p:cxnSp>
          <p:nvCxnSpPr>
            <p:cNvPr id="66" name="Connector: Elbow 65">
              <a:extLst>
                <a:ext uri="{FF2B5EF4-FFF2-40B4-BE49-F238E27FC236}">
                  <a16:creationId xmlns:a16="http://schemas.microsoft.com/office/drawing/2014/main" id="{EC2849CA-AD5F-D5E1-02AC-1C03690CD938}"/>
                </a:ext>
              </a:extLst>
            </p:cNvPr>
            <p:cNvCxnSpPr>
              <a:cxnSpLocks/>
            </p:cNvCxnSpPr>
            <p:nvPr/>
          </p:nvCxnSpPr>
          <p:spPr>
            <a:xfrm rot="16200000" flipV="1">
              <a:off x="2596813" y="3195213"/>
              <a:ext cx="1435759" cy="517936"/>
            </a:xfrm>
            <a:prstGeom prst="bentConnector3">
              <a:avLst>
                <a:gd name="adj1" fmla="val 10095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C376C7D-41ED-F49F-C8E1-06E7A3493686}"/>
                </a:ext>
              </a:extLst>
            </p:cNvPr>
            <p:cNvCxnSpPr>
              <a:cxnSpLocks/>
            </p:cNvCxnSpPr>
            <p:nvPr/>
          </p:nvCxnSpPr>
          <p:spPr>
            <a:xfrm>
              <a:off x="3048977" y="2567032"/>
              <a:ext cx="0" cy="338540"/>
            </a:xfrm>
            <a:prstGeom prst="line">
              <a:avLst/>
            </a:prstGeom>
            <a:ln w="57150"/>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CC7BC6A0-1FAD-A2C0-7789-7844A421EB1C}"/>
              </a:ext>
            </a:extLst>
          </p:cNvPr>
          <p:cNvGrpSpPr/>
          <p:nvPr/>
        </p:nvGrpSpPr>
        <p:grpSpPr>
          <a:xfrm>
            <a:off x="276116" y="890522"/>
            <a:ext cx="3331924" cy="1574305"/>
            <a:chOff x="130574" y="3669800"/>
            <a:chExt cx="2667601" cy="1574305"/>
          </a:xfrm>
        </p:grpSpPr>
        <p:sp>
          <p:nvSpPr>
            <p:cNvPr id="73" name="TextBox 72">
              <a:extLst>
                <a:ext uri="{FF2B5EF4-FFF2-40B4-BE49-F238E27FC236}">
                  <a16:creationId xmlns:a16="http://schemas.microsoft.com/office/drawing/2014/main" id="{F78C2D92-EA9A-F27B-526F-EA70C7B1C513}"/>
                </a:ext>
              </a:extLst>
            </p:cNvPr>
            <p:cNvSpPr txBox="1"/>
            <p:nvPr/>
          </p:nvSpPr>
          <p:spPr>
            <a:xfrm>
              <a:off x="130574" y="3669800"/>
              <a:ext cx="1812410" cy="369332"/>
            </a:xfrm>
            <a:prstGeom prst="rect">
              <a:avLst/>
            </a:prstGeom>
            <a:noFill/>
          </p:spPr>
          <p:txBody>
            <a:bodyPr wrap="none" rtlCol="0">
              <a:spAutoFit/>
            </a:bodyPr>
            <a:lstStyle/>
            <a:p>
              <a:r>
                <a:rPr lang="en-IN" b="1" dirty="0">
                  <a:solidFill>
                    <a:schemeClr val="tx2">
                      <a:lumMod val="50000"/>
                    </a:schemeClr>
                  </a:solidFill>
                </a:rPr>
                <a:t>Design &amp; Development</a:t>
              </a:r>
            </a:p>
          </p:txBody>
        </p:sp>
        <p:sp>
          <p:nvSpPr>
            <p:cNvPr id="74" name="TextBox 73">
              <a:extLst>
                <a:ext uri="{FF2B5EF4-FFF2-40B4-BE49-F238E27FC236}">
                  <a16:creationId xmlns:a16="http://schemas.microsoft.com/office/drawing/2014/main" id="{D104D1AF-448F-4215-1E75-59D687232604}"/>
                </a:ext>
              </a:extLst>
            </p:cNvPr>
            <p:cNvSpPr txBox="1"/>
            <p:nvPr/>
          </p:nvSpPr>
          <p:spPr>
            <a:xfrm>
              <a:off x="136331" y="4043776"/>
              <a:ext cx="2661844" cy="1200329"/>
            </a:xfrm>
            <a:prstGeom prst="rect">
              <a:avLst/>
            </a:prstGeom>
            <a:noFill/>
          </p:spPr>
          <p:txBody>
            <a:bodyPr wrap="square" rtlCol="0">
              <a:spAutoFit/>
            </a:bodyPr>
            <a:lstStyle/>
            <a:p>
              <a:r>
                <a:rPr lang="en-IN" dirty="0">
                  <a:solidFill>
                    <a:schemeClr val="tx1">
                      <a:lumMod val="50000"/>
                      <a:lumOff val="50000"/>
                    </a:schemeClr>
                  </a:solidFill>
                </a:rPr>
                <a:t>Design of the system functionality and the development technique is completed successfully in this phase.</a:t>
              </a:r>
            </a:p>
          </p:txBody>
        </p:sp>
      </p:grpSp>
      <p:grpSp>
        <p:nvGrpSpPr>
          <p:cNvPr id="75" name="Group 74">
            <a:extLst>
              <a:ext uri="{FF2B5EF4-FFF2-40B4-BE49-F238E27FC236}">
                <a16:creationId xmlns:a16="http://schemas.microsoft.com/office/drawing/2014/main" id="{4CF514FC-4AD2-4A22-BD27-24FD82DA9543}"/>
              </a:ext>
            </a:extLst>
          </p:cNvPr>
          <p:cNvGrpSpPr/>
          <p:nvPr/>
        </p:nvGrpSpPr>
        <p:grpSpPr>
          <a:xfrm>
            <a:off x="8792368" y="894222"/>
            <a:ext cx="3331924" cy="1297306"/>
            <a:chOff x="130574" y="3669800"/>
            <a:chExt cx="2667601" cy="1297306"/>
          </a:xfrm>
        </p:grpSpPr>
        <p:sp>
          <p:nvSpPr>
            <p:cNvPr id="76" name="TextBox 75">
              <a:extLst>
                <a:ext uri="{FF2B5EF4-FFF2-40B4-BE49-F238E27FC236}">
                  <a16:creationId xmlns:a16="http://schemas.microsoft.com/office/drawing/2014/main" id="{D65CA75E-7A30-A15A-5907-49151DC497C5}"/>
                </a:ext>
              </a:extLst>
            </p:cNvPr>
            <p:cNvSpPr txBox="1"/>
            <p:nvPr/>
          </p:nvSpPr>
          <p:spPr>
            <a:xfrm>
              <a:off x="130574" y="3669800"/>
              <a:ext cx="706124" cy="369332"/>
            </a:xfrm>
            <a:prstGeom prst="rect">
              <a:avLst/>
            </a:prstGeom>
            <a:noFill/>
          </p:spPr>
          <p:txBody>
            <a:bodyPr wrap="none" rtlCol="0">
              <a:spAutoFit/>
            </a:bodyPr>
            <a:lstStyle/>
            <a:p>
              <a:r>
                <a:rPr lang="en-IN" b="1" dirty="0">
                  <a:solidFill>
                    <a:schemeClr val="tx2">
                      <a:lumMod val="50000"/>
                    </a:schemeClr>
                  </a:solidFill>
                </a:rPr>
                <a:t>Testing</a:t>
              </a:r>
            </a:p>
          </p:txBody>
        </p:sp>
        <p:sp>
          <p:nvSpPr>
            <p:cNvPr id="77" name="TextBox 76">
              <a:extLst>
                <a:ext uri="{FF2B5EF4-FFF2-40B4-BE49-F238E27FC236}">
                  <a16:creationId xmlns:a16="http://schemas.microsoft.com/office/drawing/2014/main" id="{BEE2BD99-5943-15CC-D700-FF012CCEC2F8}"/>
                </a:ext>
              </a:extLst>
            </p:cNvPr>
            <p:cNvSpPr txBox="1"/>
            <p:nvPr/>
          </p:nvSpPr>
          <p:spPr>
            <a:xfrm>
              <a:off x="136331" y="4043776"/>
              <a:ext cx="2661844" cy="923330"/>
            </a:xfrm>
            <a:prstGeom prst="rect">
              <a:avLst/>
            </a:prstGeom>
            <a:noFill/>
          </p:spPr>
          <p:txBody>
            <a:bodyPr wrap="square" rtlCol="0">
              <a:spAutoFit/>
            </a:bodyPr>
            <a:lstStyle/>
            <a:p>
              <a:r>
                <a:rPr lang="en-IN" dirty="0">
                  <a:solidFill>
                    <a:schemeClr val="tx1">
                      <a:lumMod val="50000"/>
                      <a:lumOff val="50000"/>
                    </a:schemeClr>
                  </a:solidFill>
                </a:rPr>
                <a:t>Examines the performance of each current function and new capabilities. </a:t>
              </a:r>
            </a:p>
          </p:txBody>
        </p:sp>
      </p:grpSp>
      <p:grpSp>
        <p:nvGrpSpPr>
          <p:cNvPr id="78" name="Group 77">
            <a:extLst>
              <a:ext uri="{FF2B5EF4-FFF2-40B4-BE49-F238E27FC236}">
                <a16:creationId xmlns:a16="http://schemas.microsoft.com/office/drawing/2014/main" id="{7F8A355E-7A7D-45F7-739C-84F10A166D1E}"/>
              </a:ext>
            </a:extLst>
          </p:cNvPr>
          <p:cNvGrpSpPr/>
          <p:nvPr/>
        </p:nvGrpSpPr>
        <p:grpSpPr>
          <a:xfrm>
            <a:off x="7823277" y="905918"/>
            <a:ext cx="990878" cy="1844683"/>
            <a:chOff x="3573661" y="2327380"/>
            <a:chExt cx="814005" cy="1844683"/>
          </a:xfrm>
        </p:grpSpPr>
        <p:cxnSp>
          <p:nvCxnSpPr>
            <p:cNvPr id="79" name="Connector: Elbow 78">
              <a:extLst>
                <a:ext uri="{FF2B5EF4-FFF2-40B4-BE49-F238E27FC236}">
                  <a16:creationId xmlns:a16="http://schemas.microsoft.com/office/drawing/2014/main" id="{F1482F26-21E9-3EDA-D551-60DCA5B6B335}"/>
                </a:ext>
              </a:extLst>
            </p:cNvPr>
            <p:cNvCxnSpPr>
              <a:cxnSpLocks/>
              <a:endCxn id="76" idx="1"/>
            </p:cNvCxnSpPr>
            <p:nvPr/>
          </p:nvCxnSpPr>
          <p:spPr>
            <a:xfrm rot="5400000" flipH="1" flipV="1">
              <a:off x="3135860" y="2938152"/>
              <a:ext cx="1671712" cy="796109"/>
            </a:xfrm>
            <a:prstGeom prst="bentConnector2">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0BD8B79-F307-08D1-4195-E528182E0E61}"/>
                </a:ext>
              </a:extLst>
            </p:cNvPr>
            <p:cNvCxnSpPr>
              <a:cxnSpLocks/>
            </p:cNvCxnSpPr>
            <p:nvPr/>
          </p:nvCxnSpPr>
          <p:spPr>
            <a:xfrm>
              <a:off x="4387666" y="2327380"/>
              <a:ext cx="0" cy="338540"/>
            </a:xfrm>
            <a:prstGeom prst="line">
              <a:avLst/>
            </a:prstGeom>
            <a:ln w="57150"/>
          </p:spPr>
          <p:style>
            <a:lnRef idx="1">
              <a:schemeClr val="dk1"/>
            </a:lnRef>
            <a:fillRef idx="0">
              <a:schemeClr val="dk1"/>
            </a:fillRef>
            <a:effectRef idx="0">
              <a:schemeClr val="dk1"/>
            </a:effectRef>
            <a:fontRef idx="minor">
              <a:schemeClr val="tx1"/>
            </a:fontRef>
          </p:style>
        </p:cxnSp>
      </p:grpSp>
      <p:grpSp>
        <p:nvGrpSpPr>
          <p:cNvPr id="82" name="Group 81">
            <a:extLst>
              <a:ext uri="{FF2B5EF4-FFF2-40B4-BE49-F238E27FC236}">
                <a16:creationId xmlns:a16="http://schemas.microsoft.com/office/drawing/2014/main" id="{D98CD3FD-069E-CBE5-F08E-C0568B00F951}"/>
              </a:ext>
            </a:extLst>
          </p:cNvPr>
          <p:cNvGrpSpPr/>
          <p:nvPr/>
        </p:nvGrpSpPr>
        <p:grpSpPr>
          <a:xfrm>
            <a:off x="9336768" y="3415260"/>
            <a:ext cx="2718901" cy="2128302"/>
            <a:chOff x="136331" y="3669800"/>
            <a:chExt cx="2661844" cy="2128302"/>
          </a:xfrm>
        </p:grpSpPr>
        <p:sp>
          <p:nvSpPr>
            <p:cNvPr id="83" name="TextBox 82">
              <a:extLst>
                <a:ext uri="{FF2B5EF4-FFF2-40B4-BE49-F238E27FC236}">
                  <a16:creationId xmlns:a16="http://schemas.microsoft.com/office/drawing/2014/main" id="{A02233F9-F591-CF8A-15EF-601DDED66BB8}"/>
                </a:ext>
              </a:extLst>
            </p:cNvPr>
            <p:cNvSpPr txBox="1"/>
            <p:nvPr/>
          </p:nvSpPr>
          <p:spPr>
            <a:xfrm>
              <a:off x="160414" y="3669800"/>
              <a:ext cx="1599496" cy="369332"/>
            </a:xfrm>
            <a:prstGeom prst="rect">
              <a:avLst/>
            </a:prstGeom>
            <a:noFill/>
          </p:spPr>
          <p:txBody>
            <a:bodyPr wrap="none" rtlCol="0">
              <a:spAutoFit/>
            </a:bodyPr>
            <a:lstStyle/>
            <a:p>
              <a:r>
                <a:rPr lang="en-IN" b="1" dirty="0">
                  <a:solidFill>
                    <a:schemeClr val="tx2">
                      <a:lumMod val="50000"/>
                    </a:schemeClr>
                  </a:solidFill>
                </a:rPr>
                <a:t>Implementation</a:t>
              </a:r>
            </a:p>
          </p:txBody>
        </p:sp>
        <p:sp>
          <p:nvSpPr>
            <p:cNvPr id="84" name="TextBox 83">
              <a:extLst>
                <a:ext uri="{FF2B5EF4-FFF2-40B4-BE49-F238E27FC236}">
                  <a16:creationId xmlns:a16="http://schemas.microsoft.com/office/drawing/2014/main" id="{4C0D8BCE-A2A2-FD0B-033C-8F728283A4EB}"/>
                </a:ext>
              </a:extLst>
            </p:cNvPr>
            <p:cNvSpPr txBox="1"/>
            <p:nvPr/>
          </p:nvSpPr>
          <p:spPr>
            <a:xfrm>
              <a:off x="136331" y="4043776"/>
              <a:ext cx="2661844" cy="1754326"/>
            </a:xfrm>
            <a:prstGeom prst="rect">
              <a:avLst/>
            </a:prstGeom>
            <a:noFill/>
          </p:spPr>
          <p:txBody>
            <a:bodyPr wrap="square" rtlCol="0">
              <a:spAutoFit/>
            </a:bodyPr>
            <a:lstStyle/>
            <a:p>
              <a:r>
                <a:rPr lang="en-IN" dirty="0">
                  <a:solidFill>
                    <a:schemeClr val="tx1">
                      <a:lumMod val="50000"/>
                      <a:lumOff val="50000"/>
                    </a:schemeClr>
                  </a:solidFill>
                </a:rPr>
                <a:t>Enables the coding step of the development system. After completion of this phase the number of working products increase and updates.</a:t>
              </a:r>
            </a:p>
          </p:txBody>
        </p:sp>
      </p:grpSp>
      <p:grpSp>
        <p:nvGrpSpPr>
          <p:cNvPr id="85" name="Group 84">
            <a:extLst>
              <a:ext uri="{FF2B5EF4-FFF2-40B4-BE49-F238E27FC236}">
                <a16:creationId xmlns:a16="http://schemas.microsoft.com/office/drawing/2014/main" id="{DFAB9EBF-C5E8-AA70-6E1C-BEB033FE12B4}"/>
              </a:ext>
            </a:extLst>
          </p:cNvPr>
          <p:cNvGrpSpPr/>
          <p:nvPr/>
        </p:nvGrpSpPr>
        <p:grpSpPr>
          <a:xfrm>
            <a:off x="9104312" y="3417979"/>
            <a:ext cx="263366" cy="854701"/>
            <a:chOff x="3598700" y="3317363"/>
            <a:chExt cx="216354" cy="854701"/>
          </a:xfrm>
        </p:grpSpPr>
        <p:cxnSp>
          <p:nvCxnSpPr>
            <p:cNvPr id="86" name="Connector: Elbow 85">
              <a:extLst>
                <a:ext uri="{FF2B5EF4-FFF2-40B4-BE49-F238E27FC236}">
                  <a16:creationId xmlns:a16="http://schemas.microsoft.com/office/drawing/2014/main" id="{9CB0851E-B9D1-96EB-4CF7-F9631B1103F1}"/>
                </a:ext>
              </a:extLst>
            </p:cNvPr>
            <p:cNvCxnSpPr>
              <a:cxnSpLocks/>
              <a:endCxn id="83" idx="1"/>
            </p:cNvCxnSpPr>
            <p:nvPr/>
          </p:nvCxnSpPr>
          <p:spPr>
            <a:xfrm rot="5400000" flipH="1" flipV="1">
              <a:off x="3367915" y="3730095"/>
              <a:ext cx="672754" cy="211184"/>
            </a:xfrm>
            <a:prstGeom prst="bentConnector2">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52ED7CA-8947-C9AF-7E85-C759D14ED588}"/>
                </a:ext>
              </a:extLst>
            </p:cNvPr>
            <p:cNvCxnSpPr>
              <a:cxnSpLocks/>
            </p:cNvCxnSpPr>
            <p:nvPr/>
          </p:nvCxnSpPr>
          <p:spPr>
            <a:xfrm>
              <a:off x="3815054" y="3317363"/>
              <a:ext cx="0" cy="338540"/>
            </a:xfrm>
            <a:prstGeom prst="line">
              <a:avLst/>
            </a:prstGeom>
            <a:ln w="57150"/>
          </p:spPr>
          <p:style>
            <a:lnRef idx="1">
              <a:schemeClr val="dk1"/>
            </a:lnRef>
            <a:fillRef idx="0">
              <a:schemeClr val="dk1"/>
            </a:fillRef>
            <a:effectRef idx="0">
              <a:schemeClr val="dk1"/>
            </a:effectRef>
            <a:fontRef idx="minor">
              <a:schemeClr val="tx1"/>
            </a:fontRef>
          </p:style>
        </p:cxnSp>
      </p:grpSp>
      <p:grpSp>
        <p:nvGrpSpPr>
          <p:cNvPr id="91" name="Group 90">
            <a:extLst>
              <a:ext uri="{FF2B5EF4-FFF2-40B4-BE49-F238E27FC236}">
                <a16:creationId xmlns:a16="http://schemas.microsoft.com/office/drawing/2014/main" id="{7408C023-9200-134C-CF89-159BF605106A}"/>
              </a:ext>
            </a:extLst>
          </p:cNvPr>
          <p:cNvGrpSpPr/>
          <p:nvPr/>
        </p:nvGrpSpPr>
        <p:grpSpPr>
          <a:xfrm>
            <a:off x="4223872" y="2822400"/>
            <a:ext cx="4404317" cy="3598379"/>
            <a:chOff x="4232869" y="2822919"/>
            <a:chExt cx="4404317" cy="3598379"/>
          </a:xfrm>
        </p:grpSpPr>
        <p:pic>
          <p:nvPicPr>
            <p:cNvPr id="54" name="Picture 53">
              <a:extLst>
                <a:ext uri="{FF2B5EF4-FFF2-40B4-BE49-F238E27FC236}">
                  <a16:creationId xmlns:a16="http://schemas.microsoft.com/office/drawing/2014/main" id="{E5A6D836-9334-BFDC-039D-3907F2877079}"/>
                </a:ext>
              </a:extLst>
            </p:cNvPr>
            <p:cNvPicPr>
              <a:picLocks noChangeAspect="1"/>
            </p:cNvPicPr>
            <p:nvPr/>
          </p:nvPicPr>
          <p:blipFill rotWithShape="1">
            <a:blip r:embed="rId6">
              <a:extLst>
                <a:ext uri="{28A0092B-C50C-407E-A947-70E740481C1C}">
                  <a14:useLocalDpi xmlns:a14="http://schemas.microsoft.com/office/drawing/2010/main" val="0"/>
                </a:ext>
              </a:extLst>
            </a:blip>
            <a:srcRect l="9677" t="26206"/>
            <a:stretch/>
          </p:blipFill>
          <p:spPr>
            <a:xfrm rot="12651523">
              <a:off x="4232869" y="2822919"/>
              <a:ext cx="4404317" cy="3598379"/>
            </a:xfrm>
            <a:prstGeom prst="rect">
              <a:avLst/>
            </a:prstGeom>
          </p:spPr>
        </p:pic>
        <p:sp>
          <p:nvSpPr>
            <p:cNvPr id="90" name="Rectangle 89">
              <a:extLst>
                <a:ext uri="{FF2B5EF4-FFF2-40B4-BE49-F238E27FC236}">
                  <a16:creationId xmlns:a16="http://schemas.microsoft.com/office/drawing/2014/main" id="{54EA8D9A-9425-D21E-9A44-71074E728A66}"/>
                </a:ext>
              </a:extLst>
            </p:cNvPr>
            <p:cNvSpPr/>
            <p:nvPr/>
          </p:nvSpPr>
          <p:spPr>
            <a:xfrm rot="20382849">
              <a:off x="5280603" y="3082917"/>
              <a:ext cx="434700" cy="648770"/>
            </a:xfrm>
            <a:prstGeom prst="rect">
              <a:avLst/>
            </a:prstGeom>
            <a:solidFill>
              <a:srgbClr val="BFAB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3928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7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8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5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0E58B-729B-BE5F-3C98-4BF43210CF59}"/>
              </a:ext>
            </a:extLst>
          </p:cNvPr>
          <p:cNvSpPr>
            <a:spLocks noGrp="1"/>
          </p:cNvSpPr>
          <p:nvPr>
            <p:ph type="title"/>
          </p:nvPr>
        </p:nvSpPr>
        <p:spPr/>
        <p:txBody>
          <a:bodyPr/>
          <a:lstStyle/>
          <a:p>
            <a:r>
              <a:rPr lang="en-IN" dirty="0"/>
              <a:t>Prototyping Model &amp; RAD Model</a:t>
            </a:r>
          </a:p>
        </p:txBody>
      </p:sp>
      <p:sp>
        <p:nvSpPr>
          <p:cNvPr id="3" name="Content Placeholder 2">
            <a:extLst>
              <a:ext uri="{FF2B5EF4-FFF2-40B4-BE49-F238E27FC236}">
                <a16:creationId xmlns:a16="http://schemas.microsoft.com/office/drawing/2014/main" id="{9F5D883C-3D73-EBEF-831E-478E60812249}"/>
              </a:ext>
            </a:extLst>
          </p:cNvPr>
          <p:cNvSpPr>
            <a:spLocks noGrp="1"/>
          </p:cNvSpPr>
          <p:nvPr>
            <p:ph idx="1"/>
          </p:nvPr>
        </p:nvSpPr>
        <p:spPr>
          <a:xfrm>
            <a:off x="131180" y="863444"/>
            <a:ext cx="11921389" cy="5590565"/>
          </a:xfrm>
        </p:spPr>
        <p:txBody>
          <a:bodyPr/>
          <a:lstStyle/>
          <a:p>
            <a:r>
              <a:rPr lang="en-US" b="1" dirty="0">
                <a:solidFill>
                  <a:schemeClr val="accent6"/>
                </a:solidFill>
              </a:rPr>
              <a:t>Prototyping life cycle model</a:t>
            </a:r>
            <a:endParaRPr lang="en-US" dirty="0"/>
          </a:p>
          <a:p>
            <a:pPr lvl="1"/>
            <a:r>
              <a:rPr lang="en-US" dirty="0"/>
              <a:t>The </a:t>
            </a:r>
            <a:r>
              <a:rPr lang="en-US" b="1" dirty="0">
                <a:solidFill>
                  <a:schemeClr val="accent6"/>
                </a:solidFill>
              </a:rPr>
              <a:t>prototyping life cycle model </a:t>
            </a:r>
            <a:r>
              <a:rPr lang="en-US" dirty="0"/>
              <a:t>is used for developing software prototypes </a:t>
            </a:r>
            <a:r>
              <a:rPr lang="en-US" b="1" dirty="0"/>
              <a:t>to clarify user requirements </a:t>
            </a:r>
            <a:r>
              <a:rPr lang="en-US" dirty="0"/>
              <a:t>for operational software. </a:t>
            </a:r>
          </a:p>
          <a:p>
            <a:pPr lvl="1"/>
            <a:r>
              <a:rPr lang="en-US" dirty="0"/>
              <a:t>It requires </a:t>
            </a:r>
            <a:r>
              <a:rPr lang="en-US" b="1" dirty="0"/>
              <a:t>heavy user involvement</a:t>
            </a:r>
            <a:r>
              <a:rPr lang="en-US" dirty="0"/>
              <a:t>, and developers use a model to </a:t>
            </a:r>
            <a:r>
              <a:rPr lang="en-US" b="1" dirty="0"/>
              <a:t>generate functional requirements </a:t>
            </a:r>
            <a:r>
              <a:rPr lang="en-US" dirty="0"/>
              <a:t>and </a:t>
            </a:r>
            <a:r>
              <a:rPr lang="en-US" b="1" dirty="0"/>
              <a:t>physical design</a:t>
            </a:r>
            <a:r>
              <a:rPr lang="en-US" dirty="0"/>
              <a:t> specifications simultaneously. </a:t>
            </a:r>
          </a:p>
          <a:p>
            <a:pPr lvl="1"/>
            <a:r>
              <a:rPr lang="en-US" dirty="0"/>
              <a:t>This approach is often </a:t>
            </a:r>
            <a:r>
              <a:rPr lang="en-US" b="1" dirty="0"/>
              <a:t>used </a:t>
            </a:r>
            <a:r>
              <a:rPr lang="en-US" dirty="0"/>
              <a:t>in systems that </a:t>
            </a:r>
            <a:r>
              <a:rPr lang="en-US" b="1" dirty="0"/>
              <a:t>involve a great deal of user interface design</a:t>
            </a:r>
            <a:r>
              <a:rPr lang="en-US" dirty="0"/>
              <a:t>, such as website projects, in systems that automate previously manual functions, or in </a:t>
            </a:r>
            <a:r>
              <a:rPr lang="en-US" b="1" dirty="0"/>
              <a:t>systems that change the nature </a:t>
            </a:r>
            <a:r>
              <a:rPr lang="en-US" dirty="0"/>
              <a:t>of how something is done, such as mobile applications.</a:t>
            </a:r>
          </a:p>
          <a:p>
            <a:r>
              <a:rPr lang="en-US" b="1" dirty="0">
                <a:solidFill>
                  <a:schemeClr val="accent6"/>
                </a:solidFill>
              </a:rPr>
              <a:t>RAD life cycle model</a:t>
            </a:r>
            <a:endParaRPr lang="en-US" dirty="0"/>
          </a:p>
          <a:p>
            <a:pPr lvl="1"/>
            <a:r>
              <a:rPr lang="en-US" dirty="0"/>
              <a:t>The </a:t>
            </a:r>
            <a:r>
              <a:rPr lang="en-US" b="1" dirty="0">
                <a:solidFill>
                  <a:schemeClr val="accent6"/>
                </a:solidFill>
              </a:rPr>
              <a:t>RAD life cycle model </a:t>
            </a:r>
            <a:r>
              <a:rPr lang="en-US" dirty="0"/>
              <a:t>uses an approach in which developers work with an evolving prototype. </a:t>
            </a:r>
          </a:p>
          <a:p>
            <a:pPr lvl="1"/>
            <a:r>
              <a:rPr lang="en-US" dirty="0"/>
              <a:t>This life cycle model also </a:t>
            </a:r>
            <a:r>
              <a:rPr lang="en-US" b="1" dirty="0"/>
              <a:t>requires heavy user involvement </a:t>
            </a:r>
            <a:r>
              <a:rPr lang="en-US" dirty="0"/>
              <a:t>and helps produce systems quickly without sacrificing quality. </a:t>
            </a:r>
          </a:p>
          <a:p>
            <a:pPr lvl="1"/>
            <a:r>
              <a:rPr lang="en-US" dirty="0"/>
              <a:t>Developers use RAD tools such as computer-aided software engineering (CASE), joint requirements planning (JRP), and joint application design (JAD) to facilitate rapid prototyping and code generation.</a:t>
            </a:r>
          </a:p>
          <a:p>
            <a:endParaRPr lang="en-IN" dirty="0"/>
          </a:p>
        </p:txBody>
      </p:sp>
    </p:spTree>
    <p:extLst>
      <p:ext uri="{BB962C8B-B14F-4D97-AF65-F5344CB8AC3E}">
        <p14:creationId xmlns:p14="http://schemas.microsoft.com/office/powerpoint/2010/main" val="271360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Project Management Process Groups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- 6</a:t>
            </a:r>
          </a:p>
        </p:txBody>
      </p:sp>
    </p:spTree>
    <p:extLst>
      <p:ext uri="{BB962C8B-B14F-4D97-AF65-F5344CB8AC3E}">
        <p14:creationId xmlns:p14="http://schemas.microsoft.com/office/powerpoint/2010/main" val="2219089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222A-FF63-6D11-7AAD-E9473D82EA6F}"/>
              </a:ext>
            </a:extLst>
          </p:cNvPr>
          <p:cNvSpPr>
            <a:spLocks noGrp="1"/>
          </p:cNvSpPr>
          <p:nvPr>
            <p:ph type="title"/>
          </p:nvPr>
        </p:nvSpPr>
        <p:spPr/>
        <p:txBody>
          <a:bodyPr/>
          <a:lstStyle/>
          <a:p>
            <a:r>
              <a:rPr lang="en-IN" dirty="0"/>
              <a:t>Project Management Process Groups</a:t>
            </a:r>
          </a:p>
        </p:txBody>
      </p:sp>
      <p:sp>
        <p:nvSpPr>
          <p:cNvPr id="3" name="Content Placeholder 2">
            <a:extLst>
              <a:ext uri="{FF2B5EF4-FFF2-40B4-BE49-F238E27FC236}">
                <a16:creationId xmlns:a16="http://schemas.microsoft.com/office/drawing/2014/main" id="{CF699D01-C079-1941-80FA-FF5C029F3853}"/>
              </a:ext>
            </a:extLst>
          </p:cNvPr>
          <p:cNvSpPr>
            <a:spLocks noGrp="1"/>
          </p:cNvSpPr>
          <p:nvPr>
            <p:ph idx="1"/>
          </p:nvPr>
        </p:nvSpPr>
        <p:spPr/>
        <p:txBody>
          <a:bodyPr/>
          <a:lstStyle/>
          <a:p>
            <a:r>
              <a:rPr lang="en-US" dirty="0"/>
              <a:t>A </a:t>
            </a:r>
            <a:r>
              <a:rPr lang="en-US" b="1" dirty="0">
                <a:solidFill>
                  <a:schemeClr val="accent6"/>
                </a:solidFill>
              </a:rPr>
              <a:t>process </a:t>
            </a:r>
            <a:r>
              <a:rPr lang="en-US" dirty="0"/>
              <a:t>is a </a:t>
            </a:r>
            <a:r>
              <a:rPr lang="en-US" b="1" dirty="0"/>
              <a:t>series of actions </a:t>
            </a:r>
            <a:r>
              <a:rPr lang="en-US" dirty="0"/>
              <a:t>directed toward a particular result. </a:t>
            </a:r>
          </a:p>
          <a:p>
            <a:r>
              <a:rPr lang="en-US" b="1" dirty="0">
                <a:solidFill>
                  <a:schemeClr val="accent6"/>
                </a:solidFill>
              </a:rPr>
              <a:t>Project management process groups </a:t>
            </a:r>
            <a:r>
              <a:rPr lang="en-US" dirty="0"/>
              <a:t> are: </a:t>
            </a:r>
          </a:p>
          <a:p>
            <a:pPr lvl="1"/>
            <a:r>
              <a:rPr lang="en-US" b="1" dirty="0">
                <a:solidFill>
                  <a:schemeClr val="accent6"/>
                </a:solidFill>
              </a:rPr>
              <a:t>Initiating</a:t>
            </a:r>
            <a:r>
              <a:rPr lang="en-US" b="1" dirty="0"/>
              <a:t> processes</a:t>
            </a:r>
            <a:r>
              <a:rPr lang="en-US" dirty="0"/>
              <a:t> include </a:t>
            </a:r>
            <a:r>
              <a:rPr lang="en-US" b="1" dirty="0">
                <a:solidFill>
                  <a:schemeClr val="tx2"/>
                </a:solidFill>
              </a:rPr>
              <a:t>defining</a:t>
            </a:r>
            <a:r>
              <a:rPr lang="en-US" dirty="0"/>
              <a:t> and </a:t>
            </a:r>
            <a:r>
              <a:rPr lang="en-US" b="1" dirty="0">
                <a:solidFill>
                  <a:schemeClr val="tx2"/>
                </a:solidFill>
              </a:rPr>
              <a:t>authorizing</a:t>
            </a:r>
            <a:r>
              <a:rPr lang="en-US" dirty="0"/>
              <a:t> a project or project phase. </a:t>
            </a:r>
          </a:p>
          <a:p>
            <a:pPr lvl="2"/>
            <a:r>
              <a:rPr lang="en-US" dirty="0"/>
              <a:t>Initiating processes take place </a:t>
            </a:r>
            <a:r>
              <a:rPr lang="en-US" b="1" dirty="0"/>
              <a:t>during each phase</a:t>
            </a:r>
            <a:r>
              <a:rPr lang="en-US" dirty="0"/>
              <a:t> of a project. </a:t>
            </a:r>
          </a:p>
          <a:p>
            <a:pPr lvl="2"/>
            <a:r>
              <a:rPr lang="en-US" dirty="0"/>
              <a:t>E.g., in the close-out phase, initiating processes are used to </a:t>
            </a:r>
            <a:r>
              <a:rPr lang="en-US" b="1" dirty="0"/>
              <a:t>ensure that the project team completes all the work</a:t>
            </a:r>
            <a:r>
              <a:rPr lang="en-US" dirty="0"/>
              <a:t>, that someone </a:t>
            </a:r>
            <a:r>
              <a:rPr lang="en-US" b="1" dirty="0"/>
              <a:t>documents lessons learned</a:t>
            </a:r>
            <a:r>
              <a:rPr lang="en-US" dirty="0"/>
              <a:t>, and that the </a:t>
            </a:r>
            <a:r>
              <a:rPr lang="en-US" b="1" dirty="0"/>
              <a:t>customer accepts the work</a:t>
            </a:r>
            <a:r>
              <a:rPr lang="en-US" dirty="0"/>
              <a:t>.</a:t>
            </a:r>
          </a:p>
          <a:p>
            <a:pPr lvl="1"/>
            <a:r>
              <a:rPr lang="en-US" b="1" dirty="0">
                <a:solidFill>
                  <a:schemeClr val="accent6"/>
                </a:solidFill>
              </a:rPr>
              <a:t>Planning</a:t>
            </a:r>
            <a:r>
              <a:rPr lang="en-US" b="1" dirty="0"/>
              <a:t> processes </a:t>
            </a:r>
            <a:r>
              <a:rPr lang="en-US" dirty="0"/>
              <a:t>include </a:t>
            </a:r>
            <a:r>
              <a:rPr lang="en-US" b="1" dirty="0"/>
              <a:t>devising</a:t>
            </a:r>
            <a:r>
              <a:rPr lang="en-US" dirty="0"/>
              <a:t> and </a:t>
            </a:r>
            <a:r>
              <a:rPr lang="en-US" b="1" dirty="0"/>
              <a:t>maintaining</a:t>
            </a:r>
            <a:r>
              <a:rPr lang="en-US" dirty="0"/>
              <a:t> a workable scheme to ensure that the </a:t>
            </a:r>
            <a:r>
              <a:rPr lang="en-US" b="1" dirty="0"/>
              <a:t>project addresses the organization’s needs</a:t>
            </a:r>
            <a:r>
              <a:rPr lang="en-US" dirty="0"/>
              <a:t>. </a:t>
            </a:r>
          </a:p>
          <a:p>
            <a:pPr lvl="2"/>
            <a:r>
              <a:rPr lang="en-US" dirty="0"/>
              <a:t>Projects include several </a:t>
            </a:r>
            <a:r>
              <a:rPr lang="en-US" b="1" dirty="0"/>
              <a:t>plans</a:t>
            </a:r>
            <a:r>
              <a:rPr lang="en-US" dirty="0"/>
              <a:t>, such as the </a:t>
            </a:r>
            <a:r>
              <a:rPr lang="en-US" b="1" dirty="0"/>
              <a:t>scope </a:t>
            </a:r>
            <a:r>
              <a:rPr lang="en-US" dirty="0"/>
              <a:t>management plan, </a:t>
            </a:r>
            <a:r>
              <a:rPr lang="en-US" b="1" dirty="0"/>
              <a:t>schedule </a:t>
            </a:r>
            <a:r>
              <a:rPr lang="en-US" dirty="0"/>
              <a:t>management plan, </a:t>
            </a:r>
            <a:r>
              <a:rPr lang="en-US" b="1" dirty="0"/>
              <a:t>cost </a:t>
            </a:r>
            <a:r>
              <a:rPr lang="en-US" dirty="0"/>
              <a:t>management plan, and </a:t>
            </a:r>
            <a:r>
              <a:rPr lang="en-US" b="1" dirty="0"/>
              <a:t>procurement </a:t>
            </a:r>
            <a:r>
              <a:rPr lang="en-US" dirty="0"/>
              <a:t>management plan. </a:t>
            </a:r>
          </a:p>
          <a:p>
            <a:pPr lvl="2"/>
            <a:r>
              <a:rPr lang="en-US" dirty="0"/>
              <a:t>These plans define each knowledge area as it relates to the project at a particular point in time. </a:t>
            </a:r>
          </a:p>
          <a:p>
            <a:pPr lvl="2"/>
            <a:r>
              <a:rPr lang="en-US" dirty="0"/>
              <a:t>E.g., a project team must </a:t>
            </a:r>
            <a:r>
              <a:rPr lang="en-US" b="1" dirty="0"/>
              <a:t>develop a plan to define the work needed </a:t>
            </a:r>
            <a:r>
              <a:rPr lang="en-US" dirty="0"/>
              <a:t>for the project, to </a:t>
            </a:r>
            <a:r>
              <a:rPr lang="en-US" b="1" dirty="0"/>
              <a:t>schedule activities </a:t>
            </a:r>
            <a:r>
              <a:rPr lang="en-US" dirty="0"/>
              <a:t>related to that work, to </a:t>
            </a:r>
            <a:r>
              <a:rPr lang="en-US" b="1" dirty="0"/>
              <a:t>estimate costs </a:t>
            </a:r>
            <a:r>
              <a:rPr lang="en-US" dirty="0"/>
              <a:t>for performing the work, and to decide </a:t>
            </a:r>
            <a:r>
              <a:rPr lang="en-US" b="1" dirty="0"/>
              <a:t>what resources to procure </a:t>
            </a:r>
            <a:r>
              <a:rPr lang="en-US" dirty="0"/>
              <a:t>to accomplish the work.</a:t>
            </a:r>
          </a:p>
          <a:p>
            <a:pPr lvl="2"/>
            <a:r>
              <a:rPr lang="en-US" dirty="0"/>
              <a:t>Project teams often </a:t>
            </a:r>
            <a:r>
              <a:rPr lang="en-US" b="1" dirty="0"/>
              <a:t>revise plans </a:t>
            </a:r>
            <a:r>
              <a:rPr lang="en-US" dirty="0"/>
              <a:t>during each phase of the project life cycle, to account for changing conditions on the project. </a:t>
            </a:r>
          </a:p>
        </p:txBody>
      </p:sp>
    </p:spTree>
    <p:extLst>
      <p:ext uri="{BB962C8B-B14F-4D97-AF65-F5344CB8AC3E}">
        <p14:creationId xmlns:p14="http://schemas.microsoft.com/office/powerpoint/2010/main" val="12491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222A-FF63-6D11-7AAD-E9473D82EA6F}"/>
              </a:ext>
            </a:extLst>
          </p:cNvPr>
          <p:cNvSpPr>
            <a:spLocks noGrp="1"/>
          </p:cNvSpPr>
          <p:nvPr>
            <p:ph type="title"/>
          </p:nvPr>
        </p:nvSpPr>
        <p:spPr/>
        <p:txBody>
          <a:bodyPr/>
          <a:lstStyle/>
          <a:p>
            <a:r>
              <a:rPr lang="en-IN" dirty="0"/>
              <a:t>Project Management Process Groups</a:t>
            </a:r>
          </a:p>
        </p:txBody>
      </p:sp>
      <p:sp>
        <p:nvSpPr>
          <p:cNvPr id="3" name="Content Placeholder 2">
            <a:extLst>
              <a:ext uri="{FF2B5EF4-FFF2-40B4-BE49-F238E27FC236}">
                <a16:creationId xmlns:a16="http://schemas.microsoft.com/office/drawing/2014/main" id="{CF699D01-C079-1941-80FA-FF5C029F3853}"/>
              </a:ext>
            </a:extLst>
          </p:cNvPr>
          <p:cNvSpPr>
            <a:spLocks noGrp="1"/>
          </p:cNvSpPr>
          <p:nvPr>
            <p:ph idx="1"/>
          </p:nvPr>
        </p:nvSpPr>
        <p:spPr/>
        <p:txBody>
          <a:bodyPr/>
          <a:lstStyle/>
          <a:p>
            <a:pPr lvl="1"/>
            <a:r>
              <a:rPr lang="en-US" b="1" dirty="0">
                <a:solidFill>
                  <a:schemeClr val="accent6"/>
                </a:solidFill>
              </a:rPr>
              <a:t>Executing</a:t>
            </a:r>
            <a:r>
              <a:rPr lang="en-US" b="1" dirty="0"/>
              <a:t> processes </a:t>
            </a:r>
            <a:r>
              <a:rPr lang="en-US" dirty="0"/>
              <a:t>include </a:t>
            </a:r>
            <a:r>
              <a:rPr lang="en-US" b="1" dirty="0"/>
              <a:t>coordinating people </a:t>
            </a:r>
            <a:r>
              <a:rPr lang="en-US" dirty="0"/>
              <a:t>and other </a:t>
            </a:r>
            <a:r>
              <a:rPr lang="en-US" b="1" dirty="0"/>
              <a:t>resources </a:t>
            </a:r>
            <a:r>
              <a:rPr lang="en-US" dirty="0"/>
              <a:t>to carry out the various plans and create the products, services, or results of the project or phase. </a:t>
            </a:r>
          </a:p>
          <a:p>
            <a:pPr lvl="2"/>
            <a:r>
              <a:rPr lang="en-US" dirty="0"/>
              <a:t>E.g. executing processes include </a:t>
            </a:r>
            <a:r>
              <a:rPr lang="en-US" b="1" dirty="0"/>
              <a:t>acquiring </a:t>
            </a:r>
            <a:r>
              <a:rPr lang="en-US" dirty="0"/>
              <a:t>and </a:t>
            </a:r>
            <a:r>
              <a:rPr lang="en-US" b="1" dirty="0"/>
              <a:t>developing </a:t>
            </a:r>
            <a:r>
              <a:rPr lang="en-US" dirty="0"/>
              <a:t>the project team, </a:t>
            </a:r>
            <a:r>
              <a:rPr lang="en-US" b="1" dirty="0"/>
              <a:t>performing quality assurance</a:t>
            </a:r>
            <a:r>
              <a:rPr lang="en-US" dirty="0"/>
              <a:t>, </a:t>
            </a:r>
            <a:r>
              <a:rPr lang="en-US" b="1" dirty="0"/>
              <a:t>distributing information</a:t>
            </a:r>
            <a:r>
              <a:rPr lang="en-US" dirty="0"/>
              <a:t>, </a:t>
            </a:r>
            <a:r>
              <a:rPr lang="en-US" b="1" dirty="0"/>
              <a:t>managing stakeholder </a:t>
            </a:r>
            <a:r>
              <a:rPr lang="en-US" dirty="0"/>
              <a:t>expectations, and </a:t>
            </a:r>
            <a:r>
              <a:rPr lang="en-US" b="1" dirty="0"/>
              <a:t>conducting procurements</a:t>
            </a:r>
            <a:r>
              <a:rPr lang="en-US" dirty="0"/>
              <a:t>.</a:t>
            </a:r>
          </a:p>
          <a:p>
            <a:pPr lvl="1"/>
            <a:r>
              <a:rPr lang="en-US" b="1" dirty="0">
                <a:solidFill>
                  <a:schemeClr val="accent6"/>
                </a:solidFill>
              </a:rPr>
              <a:t>Monitoring</a:t>
            </a:r>
            <a:r>
              <a:rPr lang="en-US" b="1" dirty="0"/>
              <a:t> and </a:t>
            </a:r>
            <a:r>
              <a:rPr lang="en-US" b="1" dirty="0">
                <a:solidFill>
                  <a:schemeClr val="accent6"/>
                </a:solidFill>
              </a:rPr>
              <a:t>Controlling</a:t>
            </a:r>
            <a:r>
              <a:rPr lang="en-US" b="1" dirty="0"/>
              <a:t> processes</a:t>
            </a:r>
            <a:r>
              <a:rPr lang="en-US" dirty="0"/>
              <a:t> include regularly </a:t>
            </a:r>
            <a:r>
              <a:rPr lang="en-US" b="1" dirty="0"/>
              <a:t>measuring </a:t>
            </a:r>
            <a:r>
              <a:rPr lang="en-US" dirty="0"/>
              <a:t>and </a:t>
            </a:r>
            <a:r>
              <a:rPr lang="en-US" b="1" dirty="0"/>
              <a:t>monitoring </a:t>
            </a:r>
            <a:r>
              <a:rPr lang="en-US" dirty="0"/>
              <a:t>progress to ensure that the project </a:t>
            </a:r>
            <a:r>
              <a:rPr lang="en-US" b="1" dirty="0"/>
              <a:t>team meets the project objectives</a:t>
            </a:r>
            <a:r>
              <a:rPr lang="en-US" dirty="0"/>
              <a:t>. </a:t>
            </a:r>
          </a:p>
          <a:p>
            <a:pPr lvl="2"/>
            <a:r>
              <a:rPr lang="en-US" dirty="0"/>
              <a:t>The project manager and staff monitor and </a:t>
            </a:r>
            <a:r>
              <a:rPr lang="en-US" b="1" dirty="0"/>
              <a:t>measure progress against the plans</a:t>
            </a:r>
            <a:r>
              <a:rPr lang="en-US" dirty="0"/>
              <a:t> and take corrective action when necessary. </a:t>
            </a:r>
          </a:p>
          <a:p>
            <a:pPr lvl="2"/>
            <a:r>
              <a:rPr lang="en-US" dirty="0"/>
              <a:t>A common monitoring and controlling process is </a:t>
            </a:r>
            <a:r>
              <a:rPr lang="en-US" b="1" dirty="0"/>
              <a:t>reporting performance</a:t>
            </a:r>
            <a:r>
              <a:rPr lang="en-US" dirty="0"/>
              <a:t>, where project stakeholders can identify any necessary changes that may be required to keep the project on track.</a:t>
            </a:r>
          </a:p>
          <a:p>
            <a:pPr lvl="1"/>
            <a:r>
              <a:rPr lang="en-US" b="1" dirty="0">
                <a:solidFill>
                  <a:schemeClr val="accent6"/>
                </a:solidFill>
              </a:rPr>
              <a:t>Closing</a:t>
            </a:r>
            <a:r>
              <a:rPr lang="en-US" b="1" dirty="0"/>
              <a:t> processes </a:t>
            </a:r>
            <a:r>
              <a:rPr lang="en-US" dirty="0"/>
              <a:t>include </a:t>
            </a:r>
            <a:r>
              <a:rPr lang="en-US" b="1" dirty="0"/>
              <a:t>formalizing acceptance </a:t>
            </a:r>
            <a:r>
              <a:rPr lang="en-US" dirty="0"/>
              <a:t>of the project or project phase </a:t>
            </a:r>
            <a:r>
              <a:rPr lang="en-US" b="1" dirty="0"/>
              <a:t>and ending </a:t>
            </a:r>
            <a:r>
              <a:rPr lang="en-US" dirty="0"/>
              <a:t>it efficiently.</a:t>
            </a:r>
          </a:p>
          <a:p>
            <a:pPr lvl="2"/>
            <a:r>
              <a:rPr lang="en-US" dirty="0"/>
              <a:t>Administrative activities are often involved in this process group, such as </a:t>
            </a:r>
            <a:r>
              <a:rPr lang="en-US" b="1" dirty="0"/>
              <a:t>archiving project files</a:t>
            </a:r>
            <a:r>
              <a:rPr lang="en-US" dirty="0"/>
              <a:t>, </a:t>
            </a:r>
            <a:r>
              <a:rPr lang="en-US" b="1" dirty="0"/>
              <a:t>closing out contracts</a:t>
            </a:r>
            <a:r>
              <a:rPr lang="en-US" dirty="0"/>
              <a:t>, </a:t>
            </a:r>
            <a:r>
              <a:rPr lang="en-US" b="1" dirty="0"/>
              <a:t>documenting lessons learned</a:t>
            </a:r>
            <a:r>
              <a:rPr lang="en-US" dirty="0"/>
              <a:t>, and </a:t>
            </a:r>
            <a:r>
              <a:rPr lang="en-US" b="1" dirty="0"/>
              <a:t>receiving formal acceptance of </a:t>
            </a:r>
            <a:r>
              <a:rPr lang="en-US" dirty="0"/>
              <a:t>the </a:t>
            </a:r>
            <a:r>
              <a:rPr lang="en-US" b="1" dirty="0"/>
              <a:t>delivered work </a:t>
            </a:r>
            <a:r>
              <a:rPr lang="en-US" dirty="0"/>
              <a:t>as part of the phase or project.</a:t>
            </a:r>
          </a:p>
          <a:p>
            <a:r>
              <a:rPr lang="en-US" dirty="0"/>
              <a:t>The process groups are not mutually exclusive. </a:t>
            </a:r>
          </a:p>
          <a:p>
            <a:r>
              <a:rPr lang="en-US" dirty="0"/>
              <a:t>E.g., project managers must perform monitoring and controlling processes throughout the project’s life span. Same is the case with other process groups.</a:t>
            </a:r>
            <a:endParaRPr lang="en-IN" dirty="0"/>
          </a:p>
        </p:txBody>
      </p:sp>
    </p:spTree>
    <p:extLst>
      <p:ext uri="{BB962C8B-B14F-4D97-AF65-F5344CB8AC3E}">
        <p14:creationId xmlns:p14="http://schemas.microsoft.com/office/powerpoint/2010/main" val="144238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0F8B-42C9-700F-3DEE-06EAFFD3EF7D}"/>
              </a:ext>
            </a:extLst>
          </p:cNvPr>
          <p:cNvSpPr>
            <a:spLocks noGrp="1"/>
          </p:cNvSpPr>
          <p:nvPr>
            <p:ph type="title"/>
          </p:nvPr>
        </p:nvSpPr>
        <p:spPr/>
        <p:txBody>
          <a:bodyPr/>
          <a:lstStyle/>
          <a:p>
            <a:r>
              <a:rPr lang="en-IN" dirty="0"/>
              <a:t>Mapping The Process Groups To The Knowledge Area</a:t>
            </a:r>
          </a:p>
        </p:txBody>
      </p:sp>
      <p:sp>
        <p:nvSpPr>
          <p:cNvPr id="7" name="TextBox 6">
            <a:extLst>
              <a:ext uri="{FF2B5EF4-FFF2-40B4-BE49-F238E27FC236}">
                <a16:creationId xmlns:a16="http://schemas.microsoft.com/office/drawing/2014/main" id="{DBA9C096-17DB-5A5E-1792-1BE28ED89AA5}"/>
              </a:ext>
            </a:extLst>
          </p:cNvPr>
          <p:cNvSpPr txBox="1"/>
          <p:nvPr/>
        </p:nvSpPr>
        <p:spPr>
          <a:xfrm>
            <a:off x="88092" y="4780101"/>
            <a:ext cx="1995573" cy="1815882"/>
          </a:xfrm>
          <a:prstGeom prst="rect">
            <a:avLst/>
          </a:prstGeom>
          <a:noFill/>
        </p:spPr>
        <p:txBody>
          <a:bodyPr wrap="square" rtlCol="0">
            <a:spAutoFit/>
          </a:bodyPr>
          <a:lstStyle/>
          <a:p>
            <a:r>
              <a:rPr lang="en-IN" sz="2800" dirty="0">
                <a:latin typeface="Montserrat Black" pitchFamily="2" charset="0"/>
              </a:rPr>
              <a:t>GENERIC PROJECT </a:t>
            </a:r>
          </a:p>
          <a:p>
            <a:r>
              <a:rPr lang="en-IN" sz="2800" dirty="0">
                <a:latin typeface="Montserrat Black" pitchFamily="2" charset="0"/>
              </a:rPr>
              <a:t>LIFE CYCLE</a:t>
            </a:r>
          </a:p>
        </p:txBody>
      </p:sp>
      <p:sp>
        <p:nvSpPr>
          <p:cNvPr id="8" name="Rectangle 7">
            <a:extLst>
              <a:ext uri="{FF2B5EF4-FFF2-40B4-BE49-F238E27FC236}">
                <a16:creationId xmlns:a16="http://schemas.microsoft.com/office/drawing/2014/main" id="{007773B9-C2B5-0C1A-8629-C93B925EAA58}"/>
              </a:ext>
            </a:extLst>
          </p:cNvPr>
          <p:cNvSpPr/>
          <p:nvPr/>
        </p:nvSpPr>
        <p:spPr>
          <a:xfrm>
            <a:off x="1861769" y="5782147"/>
            <a:ext cx="2052320" cy="711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Project Start</a:t>
            </a:r>
          </a:p>
        </p:txBody>
      </p:sp>
      <p:sp>
        <p:nvSpPr>
          <p:cNvPr id="9" name="Rectangle 8">
            <a:extLst>
              <a:ext uri="{FF2B5EF4-FFF2-40B4-BE49-F238E27FC236}">
                <a16:creationId xmlns:a16="http://schemas.microsoft.com/office/drawing/2014/main" id="{4F6D395A-73C8-75BB-C97E-B45CD10F2A8B}"/>
              </a:ext>
            </a:extLst>
          </p:cNvPr>
          <p:cNvSpPr/>
          <p:nvPr/>
        </p:nvSpPr>
        <p:spPr>
          <a:xfrm>
            <a:off x="4117291" y="5782147"/>
            <a:ext cx="2052320" cy="711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Organizing &amp; Preparing</a:t>
            </a:r>
          </a:p>
        </p:txBody>
      </p:sp>
      <p:sp>
        <p:nvSpPr>
          <p:cNvPr id="10" name="Rectangle 9">
            <a:extLst>
              <a:ext uri="{FF2B5EF4-FFF2-40B4-BE49-F238E27FC236}">
                <a16:creationId xmlns:a16="http://schemas.microsoft.com/office/drawing/2014/main" id="{4E2EA571-ED45-B15F-BFEA-0BB4470C9ADA}"/>
              </a:ext>
            </a:extLst>
          </p:cNvPr>
          <p:cNvSpPr/>
          <p:nvPr/>
        </p:nvSpPr>
        <p:spPr>
          <a:xfrm>
            <a:off x="6373924" y="5782147"/>
            <a:ext cx="2052320" cy="711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Carrying Out Work</a:t>
            </a:r>
          </a:p>
        </p:txBody>
      </p:sp>
      <p:pic>
        <p:nvPicPr>
          <p:cNvPr id="16" name="Picture 15">
            <a:extLst>
              <a:ext uri="{FF2B5EF4-FFF2-40B4-BE49-F238E27FC236}">
                <a16:creationId xmlns:a16="http://schemas.microsoft.com/office/drawing/2014/main" id="{F314E6F5-AF54-3B62-A898-825D4F5512B7}"/>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726760" y="4424501"/>
            <a:ext cx="322339" cy="322339"/>
          </a:xfrm>
          <a:prstGeom prst="rect">
            <a:avLst/>
          </a:prstGeom>
        </p:spPr>
      </p:pic>
      <p:pic>
        <p:nvPicPr>
          <p:cNvPr id="17" name="Picture 16">
            <a:extLst>
              <a:ext uri="{FF2B5EF4-FFF2-40B4-BE49-F238E27FC236}">
                <a16:creationId xmlns:a16="http://schemas.microsoft.com/office/drawing/2014/main" id="{7A360373-2417-0C3F-993E-5A3F184B86F7}"/>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4982282" y="4424501"/>
            <a:ext cx="322339" cy="322339"/>
          </a:xfrm>
          <a:prstGeom prst="rect">
            <a:avLst/>
          </a:prstGeom>
        </p:spPr>
      </p:pic>
      <p:pic>
        <p:nvPicPr>
          <p:cNvPr id="18" name="Picture 17">
            <a:extLst>
              <a:ext uri="{FF2B5EF4-FFF2-40B4-BE49-F238E27FC236}">
                <a16:creationId xmlns:a16="http://schemas.microsoft.com/office/drawing/2014/main" id="{6B5578AD-BCC2-4052-6EC4-468C19FE7BC4}"/>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7237804" y="4457762"/>
            <a:ext cx="322339" cy="322339"/>
          </a:xfrm>
          <a:prstGeom prst="rect">
            <a:avLst/>
          </a:prstGeom>
        </p:spPr>
      </p:pic>
      <p:pic>
        <p:nvPicPr>
          <p:cNvPr id="19" name="Picture 18">
            <a:extLst>
              <a:ext uri="{FF2B5EF4-FFF2-40B4-BE49-F238E27FC236}">
                <a16:creationId xmlns:a16="http://schemas.microsoft.com/office/drawing/2014/main" id="{4BEB784E-CAB1-6739-D83A-69C47CD5FD3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93326" y="4458673"/>
            <a:ext cx="322339" cy="322339"/>
          </a:xfrm>
          <a:prstGeom prst="rect">
            <a:avLst/>
          </a:prstGeom>
        </p:spPr>
      </p:pic>
      <p:pic>
        <p:nvPicPr>
          <p:cNvPr id="21" name="Picture 20">
            <a:extLst>
              <a:ext uri="{FF2B5EF4-FFF2-40B4-BE49-F238E27FC236}">
                <a16:creationId xmlns:a16="http://schemas.microsoft.com/office/drawing/2014/main" id="{2ED2BCC6-C9A0-3DF3-9FC5-6C80F5CA1C41}"/>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6169611" y="2840261"/>
            <a:ext cx="322339" cy="322339"/>
          </a:xfrm>
          <a:prstGeom prst="rect">
            <a:avLst/>
          </a:prstGeom>
        </p:spPr>
      </p:pic>
      <p:grpSp>
        <p:nvGrpSpPr>
          <p:cNvPr id="27" name="Group 26">
            <a:extLst>
              <a:ext uri="{FF2B5EF4-FFF2-40B4-BE49-F238E27FC236}">
                <a16:creationId xmlns:a16="http://schemas.microsoft.com/office/drawing/2014/main" id="{AE9C18B4-66C0-B1BB-6E21-A2FA41F911A5}"/>
              </a:ext>
            </a:extLst>
          </p:cNvPr>
          <p:cNvGrpSpPr/>
          <p:nvPr/>
        </p:nvGrpSpPr>
        <p:grpSpPr>
          <a:xfrm>
            <a:off x="2179184" y="4271315"/>
            <a:ext cx="1417490" cy="1417490"/>
            <a:chOff x="3215460" y="3560344"/>
            <a:chExt cx="1417490" cy="1417490"/>
          </a:xfrm>
        </p:grpSpPr>
        <p:pic>
          <p:nvPicPr>
            <p:cNvPr id="12" name="Picture 11">
              <a:extLst>
                <a:ext uri="{FF2B5EF4-FFF2-40B4-BE49-F238E27FC236}">
                  <a16:creationId xmlns:a16="http://schemas.microsoft.com/office/drawing/2014/main" id="{F4B5C98C-9D23-7358-0AF2-626845209A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5460" y="3560344"/>
              <a:ext cx="1417490" cy="1417490"/>
            </a:xfrm>
            <a:prstGeom prst="rect">
              <a:avLst/>
            </a:prstGeom>
          </p:spPr>
        </p:pic>
        <p:sp>
          <p:nvSpPr>
            <p:cNvPr id="22" name="TextBox 21">
              <a:extLst>
                <a:ext uri="{FF2B5EF4-FFF2-40B4-BE49-F238E27FC236}">
                  <a16:creationId xmlns:a16="http://schemas.microsoft.com/office/drawing/2014/main" id="{44677E5B-233E-4A18-3790-926BAB78E89C}"/>
                </a:ext>
              </a:extLst>
            </p:cNvPr>
            <p:cNvSpPr txBox="1"/>
            <p:nvPr/>
          </p:nvSpPr>
          <p:spPr>
            <a:xfrm>
              <a:off x="3480012" y="4373260"/>
              <a:ext cx="888385" cy="276999"/>
            </a:xfrm>
            <a:prstGeom prst="rect">
              <a:avLst/>
            </a:prstGeom>
            <a:noFill/>
          </p:spPr>
          <p:txBody>
            <a:bodyPr wrap="none" rtlCol="0">
              <a:spAutoFit/>
            </a:bodyPr>
            <a:lstStyle/>
            <a:p>
              <a:r>
                <a:rPr lang="en-IN" sz="1200" b="1" dirty="0"/>
                <a:t>INITIATING</a:t>
              </a:r>
            </a:p>
          </p:txBody>
        </p:sp>
      </p:grpSp>
      <p:grpSp>
        <p:nvGrpSpPr>
          <p:cNvPr id="28" name="Group 27">
            <a:extLst>
              <a:ext uri="{FF2B5EF4-FFF2-40B4-BE49-F238E27FC236}">
                <a16:creationId xmlns:a16="http://schemas.microsoft.com/office/drawing/2014/main" id="{9A009679-3125-6C6A-2F05-209DBE5973CC}"/>
              </a:ext>
            </a:extLst>
          </p:cNvPr>
          <p:cNvGrpSpPr/>
          <p:nvPr/>
        </p:nvGrpSpPr>
        <p:grpSpPr>
          <a:xfrm>
            <a:off x="4434706" y="4258252"/>
            <a:ext cx="1417490" cy="1417490"/>
            <a:chOff x="5470982" y="3592949"/>
            <a:chExt cx="1417490" cy="1417490"/>
          </a:xfrm>
        </p:grpSpPr>
        <p:pic>
          <p:nvPicPr>
            <p:cNvPr id="13" name="Picture 12">
              <a:extLst>
                <a:ext uri="{FF2B5EF4-FFF2-40B4-BE49-F238E27FC236}">
                  <a16:creationId xmlns:a16="http://schemas.microsoft.com/office/drawing/2014/main" id="{9002B4EE-7DBF-0524-0374-7E3F5D356C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0982" y="3592949"/>
              <a:ext cx="1417490" cy="1417490"/>
            </a:xfrm>
            <a:prstGeom prst="rect">
              <a:avLst/>
            </a:prstGeom>
          </p:spPr>
        </p:pic>
        <p:sp>
          <p:nvSpPr>
            <p:cNvPr id="23" name="TextBox 22">
              <a:extLst>
                <a:ext uri="{FF2B5EF4-FFF2-40B4-BE49-F238E27FC236}">
                  <a16:creationId xmlns:a16="http://schemas.microsoft.com/office/drawing/2014/main" id="{39F8BB10-CDF3-A1A2-5EE3-EB15464D29AA}"/>
                </a:ext>
              </a:extLst>
            </p:cNvPr>
            <p:cNvSpPr txBox="1"/>
            <p:nvPr/>
          </p:nvSpPr>
          <p:spPr>
            <a:xfrm>
              <a:off x="5753167" y="4373260"/>
              <a:ext cx="853119" cy="276999"/>
            </a:xfrm>
            <a:prstGeom prst="rect">
              <a:avLst/>
            </a:prstGeom>
            <a:noFill/>
          </p:spPr>
          <p:txBody>
            <a:bodyPr wrap="none" rtlCol="0">
              <a:spAutoFit/>
            </a:bodyPr>
            <a:lstStyle/>
            <a:p>
              <a:pPr algn="ctr"/>
              <a:r>
                <a:rPr lang="en-IN" sz="1200" b="1" dirty="0"/>
                <a:t>PLANNING</a:t>
              </a:r>
            </a:p>
          </p:txBody>
        </p:sp>
      </p:grpSp>
      <p:grpSp>
        <p:nvGrpSpPr>
          <p:cNvPr id="29" name="Group 28">
            <a:extLst>
              <a:ext uri="{FF2B5EF4-FFF2-40B4-BE49-F238E27FC236}">
                <a16:creationId xmlns:a16="http://schemas.microsoft.com/office/drawing/2014/main" id="{9613D43E-DC5B-C53E-5248-FFD09A96CE32}"/>
              </a:ext>
            </a:extLst>
          </p:cNvPr>
          <p:cNvGrpSpPr/>
          <p:nvPr/>
        </p:nvGrpSpPr>
        <p:grpSpPr>
          <a:xfrm>
            <a:off x="6690228" y="4281043"/>
            <a:ext cx="1417490" cy="1417490"/>
            <a:chOff x="7726504" y="3592949"/>
            <a:chExt cx="1417490" cy="1417490"/>
          </a:xfrm>
        </p:grpSpPr>
        <p:pic>
          <p:nvPicPr>
            <p:cNvPr id="14" name="Picture 13">
              <a:extLst>
                <a:ext uri="{FF2B5EF4-FFF2-40B4-BE49-F238E27FC236}">
                  <a16:creationId xmlns:a16="http://schemas.microsoft.com/office/drawing/2014/main" id="{837B6957-8418-5588-DF14-2BB2B8B88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6504" y="3592949"/>
              <a:ext cx="1417490" cy="1417490"/>
            </a:xfrm>
            <a:prstGeom prst="rect">
              <a:avLst/>
            </a:prstGeom>
          </p:spPr>
        </p:pic>
        <p:sp>
          <p:nvSpPr>
            <p:cNvPr id="24" name="TextBox 23">
              <a:extLst>
                <a:ext uri="{FF2B5EF4-FFF2-40B4-BE49-F238E27FC236}">
                  <a16:creationId xmlns:a16="http://schemas.microsoft.com/office/drawing/2014/main" id="{D8254DEB-4143-C5CB-0585-7FE28510E82C}"/>
                </a:ext>
              </a:extLst>
            </p:cNvPr>
            <p:cNvSpPr txBox="1"/>
            <p:nvPr/>
          </p:nvSpPr>
          <p:spPr>
            <a:xfrm>
              <a:off x="8008689" y="4373260"/>
              <a:ext cx="907621" cy="276999"/>
            </a:xfrm>
            <a:prstGeom prst="rect">
              <a:avLst/>
            </a:prstGeom>
            <a:noFill/>
          </p:spPr>
          <p:txBody>
            <a:bodyPr wrap="none" rtlCol="0">
              <a:spAutoFit/>
            </a:bodyPr>
            <a:lstStyle/>
            <a:p>
              <a:pPr algn="ctr"/>
              <a:r>
                <a:rPr lang="en-IN" sz="1200" b="1" dirty="0"/>
                <a:t>EXECUTING</a:t>
              </a:r>
            </a:p>
          </p:txBody>
        </p:sp>
      </p:grpSp>
      <p:grpSp>
        <p:nvGrpSpPr>
          <p:cNvPr id="30" name="Group 29">
            <a:extLst>
              <a:ext uri="{FF2B5EF4-FFF2-40B4-BE49-F238E27FC236}">
                <a16:creationId xmlns:a16="http://schemas.microsoft.com/office/drawing/2014/main" id="{595C73E4-2F42-B9E4-8334-A1E2521EF30B}"/>
              </a:ext>
            </a:extLst>
          </p:cNvPr>
          <p:cNvGrpSpPr/>
          <p:nvPr/>
        </p:nvGrpSpPr>
        <p:grpSpPr>
          <a:xfrm>
            <a:off x="8945750" y="4258252"/>
            <a:ext cx="1417490" cy="1417490"/>
            <a:chOff x="9984248" y="3618143"/>
            <a:chExt cx="1417490" cy="1417490"/>
          </a:xfrm>
        </p:grpSpPr>
        <p:pic>
          <p:nvPicPr>
            <p:cNvPr id="15" name="Picture 14">
              <a:extLst>
                <a:ext uri="{FF2B5EF4-FFF2-40B4-BE49-F238E27FC236}">
                  <a16:creationId xmlns:a16="http://schemas.microsoft.com/office/drawing/2014/main" id="{480C799A-C4DB-F0A5-FCB2-A5BBEF8DC2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4248" y="3618143"/>
              <a:ext cx="1417490" cy="1417490"/>
            </a:xfrm>
            <a:prstGeom prst="rect">
              <a:avLst/>
            </a:prstGeom>
          </p:spPr>
        </p:pic>
        <p:sp>
          <p:nvSpPr>
            <p:cNvPr id="25" name="TextBox 24">
              <a:extLst>
                <a:ext uri="{FF2B5EF4-FFF2-40B4-BE49-F238E27FC236}">
                  <a16:creationId xmlns:a16="http://schemas.microsoft.com/office/drawing/2014/main" id="{F6180FFE-A515-42E1-55F6-9CB99C36B776}"/>
                </a:ext>
              </a:extLst>
            </p:cNvPr>
            <p:cNvSpPr txBox="1"/>
            <p:nvPr/>
          </p:nvSpPr>
          <p:spPr>
            <a:xfrm>
              <a:off x="10318531" y="4373260"/>
              <a:ext cx="748923" cy="276999"/>
            </a:xfrm>
            <a:prstGeom prst="rect">
              <a:avLst/>
            </a:prstGeom>
            <a:noFill/>
          </p:spPr>
          <p:txBody>
            <a:bodyPr wrap="none" rtlCol="0">
              <a:spAutoFit/>
            </a:bodyPr>
            <a:lstStyle/>
            <a:p>
              <a:pPr algn="ctr"/>
              <a:r>
                <a:rPr lang="en-IN" sz="1200" b="1" dirty="0"/>
                <a:t>CLOSING</a:t>
              </a:r>
            </a:p>
          </p:txBody>
        </p:sp>
      </p:grpSp>
      <p:grpSp>
        <p:nvGrpSpPr>
          <p:cNvPr id="32" name="Group 31">
            <a:extLst>
              <a:ext uri="{FF2B5EF4-FFF2-40B4-BE49-F238E27FC236}">
                <a16:creationId xmlns:a16="http://schemas.microsoft.com/office/drawing/2014/main" id="{DCE249E7-929A-D7FE-B014-4802C5F7E4CF}"/>
              </a:ext>
            </a:extLst>
          </p:cNvPr>
          <p:cNvGrpSpPr/>
          <p:nvPr/>
        </p:nvGrpSpPr>
        <p:grpSpPr>
          <a:xfrm>
            <a:off x="5622035" y="2677260"/>
            <a:ext cx="1417490" cy="1417490"/>
            <a:chOff x="10603271" y="1511585"/>
            <a:chExt cx="1417490" cy="1417490"/>
          </a:xfrm>
        </p:grpSpPr>
        <p:pic>
          <p:nvPicPr>
            <p:cNvPr id="20" name="Picture 19">
              <a:extLst>
                <a:ext uri="{FF2B5EF4-FFF2-40B4-BE49-F238E27FC236}">
                  <a16:creationId xmlns:a16="http://schemas.microsoft.com/office/drawing/2014/main" id="{70B6249C-3978-FDD7-8E60-2D6131F6D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3271" y="1511585"/>
              <a:ext cx="1417490" cy="1417490"/>
            </a:xfrm>
            <a:prstGeom prst="rect">
              <a:avLst/>
            </a:prstGeom>
          </p:spPr>
        </p:pic>
        <p:sp>
          <p:nvSpPr>
            <p:cNvPr id="26" name="TextBox 25">
              <a:extLst>
                <a:ext uri="{FF2B5EF4-FFF2-40B4-BE49-F238E27FC236}">
                  <a16:creationId xmlns:a16="http://schemas.microsoft.com/office/drawing/2014/main" id="{B9C809AC-7047-1477-8FDE-EAE8C5DD846A}"/>
                </a:ext>
              </a:extLst>
            </p:cNvPr>
            <p:cNvSpPr txBox="1"/>
            <p:nvPr/>
          </p:nvSpPr>
          <p:spPr>
            <a:xfrm>
              <a:off x="10785272" y="2291896"/>
              <a:ext cx="1053494" cy="461665"/>
            </a:xfrm>
            <a:prstGeom prst="rect">
              <a:avLst/>
            </a:prstGeom>
            <a:noFill/>
          </p:spPr>
          <p:txBody>
            <a:bodyPr wrap="none" rtlCol="0">
              <a:spAutoFit/>
            </a:bodyPr>
            <a:lstStyle/>
            <a:p>
              <a:pPr algn="ctr"/>
              <a:r>
                <a:rPr lang="en-IN" sz="1200" b="1" dirty="0"/>
                <a:t>MONITORING </a:t>
              </a:r>
            </a:p>
            <a:p>
              <a:pPr algn="ctr"/>
              <a:r>
                <a:rPr lang="en-IN" sz="1200" b="1" dirty="0"/>
                <a:t>&amp; CONTROL</a:t>
              </a:r>
            </a:p>
          </p:txBody>
        </p:sp>
      </p:grpSp>
      <p:sp>
        <p:nvSpPr>
          <p:cNvPr id="33" name="Right Brace 32">
            <a:extLst>
              <a:ext uri="{FF2B5EF4-FFF2-40B4-BE49-F238E27FC236}">
                <a16:creationId xmlns:a16="http://schemas.microsoft.com/office/drawing/2014/main" id="{2D4D1B2B-61E0-11CD-AF05-316428448E7B}"/>
              </a:ext>
            </a:extLst>
          </p:cNvPr>
          <p:cNvSpPr/>
          <p:nvPr/>
        </p:nvSpPr>
        <p:spPr>
          <a:xfrm>
            <a:off x="10444066" y="2677260"/>
            <a:ext cx="477621" cy="29833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Rectangle 33">
            <a:extLst>
              <a:ext uri="{FF2B5EF4-FFF2-40B4-BE49-F238E27FC236}">
                <a16:creationId xmlns:a16="http://schemas.microsoft.com/office/drawing/2014/main" id="{0331B0B5-0B8F-D8E1-506D-4135E92E8EAF}"/>
              </a:ext>
            </a:extLst>
          </p:cNvPr>
          <p:cNvSpPr/>
          <p:nvPr/>
        </p:nvSpPr>
        <p:spPr>
          <a:xfrm>
            <a:off x="11025806" y="3764901"/>
            <a:ext cx="1132153" cy="8094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PROCESS GROUP</a:t>
            </a:r>
          </a:p>
        </p:txBody>
      </p:sp>
      <p:grpSp>
        <p:nvGrpSpPr>
          <p:cNvPr id="46" name="Group 45">
            <a:extLst>
              <a:ext uri="{FF2B5EF4-FFF2-40B4-BE49-F238E27FC236}">
                <a16:creationId xmlns:a16="http://schemas.microsoft.com/office/drawing/2014/main" id="{22CF678E-2977-5D7C-5C4B-3B6A45D17525}"/>
              </a:ext>
            </a:extLst>
          </p:cNvPr>
          <p:cNvGrpSpPr/>
          <p:nvPr/>
        </p:nvGrpSpPr>
        <p:grpSpPr>
          <a:xfrm>
            <a:off x="2105770" y="3127948"/>
            <a:ext cx="8338296" cy="616389"/>
            <a:chOff x="2105770" y="3127948"/>
            <a:chExt cx="8338296" cy="616389"/>
          </a:xfrm>
        </p:grpSpPr>
        <p:cxnSp>
          <p:nvCxnSpPr>
            <p:cNvPr id="36" name="Straight Arrow Connector 35">
              <a:extLst>
                <a:ext uri="{FF2B5EF4-FFF2-40B4-BE49-F238E27FC236}">
                  <a16:creationId xmlns:a16="http://schemas.microsoft.com/office/drawing/2014/main" id="{BECCEA05-E930-6B9C-2445-4226BE42D553}"/>
                </a:ext>
              </a:extLst>
            </p:cNvPr>
            <p:cNvCxnSpPr>
              <a:cxnSpLocks/>
            </p:cNvCxnSpPr>
            <p:nvPr/>
          </p:nvCxnSpPr>
          <p:spPr>
            <a:xfrm flipH="1">
              <a:off x="2179184" y="3443285"/>
              <a:ext cx="3229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380CA12-E1F9-B1FF-C970-03D38EFF165E}"/>
                </a:ext>
              </a:extLst>
            </p:cNvPr>
            <p:cNvCxnSpPr>
              <a:cxnSpLocks/>
            </p:cNvCxnSpPr>
            <p:nvPr/>
          </p:nvCxnSpPr>
          <p:spPr>
            <a:xfrm>
              <a:off x="7175493" y="3443285"/>
              <a:ext cx="3187747" cy="1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19777-3F10-3652-2C88-36042A57AA1B}"/>
                </a:ext>
              </a:extLst>
            </p:cNvPr>
            <p:cNvCxnSpPr/>
            <p:nvPr/>
          </p:nvCxnSpPr>
          <p:spPr>
            <a:xfrm>
              <a:off x="10444066" y="3127948"/>
              <a:ext cx="0" cy="6021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F3737C-22AB-104F-0BE9-541363732C1A}"/>
                </a:ext>
              </a:extLst>
            </p:cNvPr>
            <p:cNvCxnSpPr/>
            <p:nvPr/>
          </p:nvCxnSpPr>
          <p:spPr>
            <a:xfrm>
              <a:off x="2105770" y="3142233"/>
              <a:ext cx="0" cy="60210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CC2CA61E-6E00-C6E3-652F-CC931C39E70D}"/>
              </a:ext>
            </a:extLst>
          </p:cNvPr>
          <p:cNvGrpSpPr/>
          <p:nvPr/>
        </p:nvGrpSpPr>
        <p:grpSpPr>
          <a:xfrm>
            <a:off x="383526" y="917544"/>
            <a:ext cx="3310518" cy="1151303"/>
            <a:chOff x="383526" y="917544"/>
            <a:chExt cx="3310518" cy="1151303"/>
          </a:xfrm>
        </p:grpSpPr>
        <p:grpSp>
          <p:nvGrpSpPr>
            <p:cNvPr id="4" name="Group 3">
              <a:extLst>
                <a:ext uri="{FF2B5EF4-FFF2-40B4-BE49-F238E27FC236}">
                  <a16:creationId xmlns:a16="http://schemas.microsoft.com/office/drawing/2014/main" id="{C179E5F3-2B03-E74C-6A7F-EE5B8BBAB78D}"/>
                </a:ext>
              </a:extLst>
            </p:cNvPr>
            <p:cNvGrpSpPr/>
            <p:nvPr/>
          </p:nvGrpSpPr>
          <p:grpSpPr>
            <a:xfrm>
              <a:off x="383526" y="917544"/>
              <a:ext cx="3310518" cy="1151303"/>
              <a:chOff x="4060272" y="944851"/>
              <a:chExt cx="4216364" cy="1466330"/>
            </a:xfrm>
          </p:grpSpPr>
          <p:sp>
            <p:nvSpPr>
              <p:cNvPr id="5" name="Ribbon: Curved and Tilted Up 4">
                <a:extLst>
                  <a:ext uri="{FF2B5EF4-FFF2-40B4-BE49-F238E27FC236}">
                    <a16:creationId xmlns:a16="http://schemas.microsoft.com/office/drawing/2014/main" id="{7A407981-1311-4FF2-7597-52DFBECB96B6}"/>
                  </a:ext>
                </a:extLst>
              </p:cNvPr>
              <p:cNvSpPr/>
              <p:nvPr/>
            </p:nvSpPr>
            <p:spPr>
              <a:xfrm>
                <a:off x="4060272" y="944851"/>
                <a:ext cx="4216364" cy="1466330"/>
              </a:xfrm>
              <a:prstGeom prst="ellipseRibbon2">
                <a:avLst>
                  <a:gd name="adj1" fmla="val 25520"/>
                  <a:gd name="adj2" fmla="val 56897"/>
                  <a:gd name="adj3" fmla="val 19256"/>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a:p>
                <a:pPr algn="ctr"/>
                <a:endParaRPr lang="en-IN" dirty="0"/>
              </a:p>
              <a:p>
                <a:pPr algn="ctr"/>
                <a:r>
                  <a:rPr lang="en-IN" dirty="0"/>
                  <a:t>PMBOK</a:t>
                </a:r>
              </a:p>
            </p:txBody>
          </p:sp>
          <p:pic>
            <p:nvPicPr>
              <p:cNvPr id="6" name="Picture 5">
                <a:extLst>
                  <a:ext uri="{FF2B5EF4-FFF2-40B4-BE49-F238E27FC236}">
                    <a16:creationId xmlns:a16="http://schemas.microsoft.com/office/drawing/2014/main" id="{EC036B21-8178-0ED0-388E-5D002D530BC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137690" y="1083483"/>
                <a:ext cx="564220" cy="564220"/>
              </a:xfrm>
              <a:prstGeom prst="rect">
                <a:avLst/>
              </a:prstGeom>
            </p:spPr>
          </p:pic>
        </p:grpSp>
        <p:sp>
          <p:nvSpPr>
            <p:cNvPr id="44" name="TextBox 43">
              <a:extLst>
                <a:ext uri="{FF2B5EF4-FFF2-40B4-BE49-F238E27FC236}">
                  <a16:creationId xmlns:a16="http://schemas.microsoft.com/office/drawing/2014/main" id="{CFA6A9C1-E2B9-C804-2451-A95A653740D1}"/>
                </a:ext>
              </a:extLst>
            </p:cNvPr>
            <p:cNvSpPr txBox="1"/>
            <p:nvPr/>
          </p:nvSpPr>
          <p:spPr>
            <a:xfrm>
              <a:off x="1672474" y="1063228"/>
              <a:ext cx="1141659" cy="369332"/>
            </a:xfrm>
            <a:prstGeom prst="rect">
              <a:avLst/>
            </a:prstGeom>
            <a:noFill/>
          </p:spPr>
          <p:txBody>
            <a:bodyPr wrap="none" rtlCol="0">
              <a:spAutoFit/>
            </a:bodyPr>
            <a:lstStyle/>
            <a:p>
              <a:r>
                <a:rPr lang="en-IN" dirty="0"/>
                <a:t>Processes</a:t>
              </a:r>
            </a:p>
          </p:txBody>
        </p:sp>
      </p:grpSp>
      <p:cxnSp>
        <p:nvCxnSpPr>
          <p:cNvPr id="48" name="Straight Arrow Connector 47">
            <a:extLst>
              <a:ext uri="{FF2B5EF4-FFF2-40B4-BE49-F238E27FC236}">
                <a16:creationId xmlns:a16="http://schemas.microsoft.com/office/drawing/2014/main" id="{F299FF1B-1883-093D-2A3D-01C80558A761}"/>
              </a:ext>
            </a:extLst>
          </p:cNvPr>
          <p:cNvCxnSpPr/>
          <p:nvPr/>
        </p:nvCxnSpPr>
        <p:spPr>
          <a:xfrm>
            <a:off x="3489960" y="5290368"/>
            <a:ext cx="9447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EEB1FCE-A95F-EE95-0E49-60FF753005A9}"/>
              </a:ext>
            </a:extLst>
          </p:cNvPr>
          <p:cNvCxnSpPr/>
          <p:nvPr/>
        </p:nvCxnSpPr>
        <p:spPr>
          <a:xfrm>
            <a:off x="5804036" y="5465628"/>
            <a:ext cx="9447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ADCD302-27CA-90AD-4DEC-45DD7EC88911}"/>
              </a:ext>
            </a:extLst>
          </p:cNvPr>
          <p:cNvCxnSpPr/>
          <p:nvPr/>
        </p:nvCxnSpPr>
        <p:spPr>
          <a:xfrm>
            <a:off x="8093776" y="5290368"/>
            <a:ext cx="94474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A3DB7-4665-37A5-F57C-FE9BCCAB3E56}"/>
              </a:ext>
            </a:extLst>
          </p:cNvPr>
          <p:cNvCxnSpPr>
            <a:cxnSpLocks/>
          </p:cNvCxnSpPr>
          <p:nvPr/>
        </p:nvCxnSpPr>
        <p:spPr>
          <a:xfrm flipH="1">
            <a:off x="5778383" y="5269596"/>
            <a:ext cx="911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224076-F3E2-C724-71E6-05781968D5BE}"/>
              </a:ext>
            </a:extLst>
          </p:cNvPr>
          <p:cNvCxnSpPr>
            <a:cxnSpLocks/>
          </p:cNvCxnSpPr>
          <p:nvPr/>
        </p:nvCxnSpPr>
        <p:spPr>
          <a:xfrm flipV="1">
            <a:off x="5258430" y="3815513"/>
            <a:ext cx="372023" cy="383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EFD4E4D-374C-C92A-F19D-71D39C617334}"/>
              </a:ext>
            </a:extLst>
          </p:cNvPr>
          <p:cNvCxnSpPr>
            <a:cxnSpLocks/>
          </p:cNvCxnSpPr>
          <p:nvPr/>
        </p:nvCxnSpPr>
        <p:spPr>
          <a:xfrm flipH="1" flipV="1">
            <a:off x="7031113" y="3815513"/>
            <a:ext cx="288759" cy="3819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7DBFB8-F072-758D-068D-AB90843DFC3B}"/>
              </a:ext>
            </a:extLst>
          </p:cNvPr>
          <p:cNvCxnSpPr>
            <a:cxnSpLocks/>
          </p:cNvCxnSpPr>
          <p:nvPr/>
        </p:nvCxnSpPr>
        <p:spPr>
          <a:xfrm flipH="1">
            <a:off x="5400577" y="3973499"/>
            <a:ext cx="354565" cy="3755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1B6A226-278B-3B89-6159-D2EA5500FC56}"/>
              </a:ext>
            </a:extLst>
          </p:cNvPr>
          <p:cNvCxnSpPr>
            <a:cxnSpLocks/>
          </p:cNvCxnSpPr>
          <p:nvPr/>
        </p:nvCxnSpPr>
        <p:spPr>
          <a:xfrm>
            <a:off x="6906424" y="3978929"/>
            <a:ext cx="319564" cy="3701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FE6DFF9-9C7A-871E-29AB-DBBB87A61CF0}"/>
              </a:ext>
            </a:extLst>
          </p:cNvPr>
          <p:cNvSpPr/>
          <p:nvPr/>
        </p:nvSpPr>
        <p:spPr>
          <a:xfrm>
            <a:off x="8630557" y="5782147"/>
            <a:ext cx="2052320" cy="711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Project Closure</a:t>
            </a:r>
          </a:p>
        </p:txBody>
      </p:sp>
    </p:spTree>
    <p:extLst>
      <p:ext uri="{BB962C8B-B14F-4D97-AF65-F5344CB8AC3E}">
        <p14:creationId xmlns:p14="http://schemas.microsoft.com/office/powerpoint/2010/main" val="388249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22" presetClass="entr" presetSubtype="4"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22" presetClass="entr" presetSubtype="4"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down)">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wipe(down)">
                                      <p:cBhvr>
                                        <p:cTn id="78" dur="500"/>
                                        <p:tgtEl>
                                          <p:spTgt spid="48"/>
                                        </p:tgtEl>
                                      </p:cBhvr>
                                    </p:animEffect>
                                  </p:childTnLst>
                                </p:cTn>
                              </p:par>
                              <p:par>
                                <p:cTn id="79" presetID="22" presetClass="entr" presetSubtype="4"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wipe(down)">
                                      <p:cBhvr>
                                        <p:cTn id="81" dur="500"/>
                                        <p:tgtEl>
                                          <p:spTgt spid="51"/>
                                        </p:tgtEl>
                                      </p:cBhvr>
                                    </p:animEffect>
                                  </p:childTnLst>
                                </p:cTn>
                              </p:par>
                              <p:par>
                                <p:cTn id="82" presetID="22" presetClass="entr" presetSubtype="4" fill="hold"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wipe(down)">
                                      <p:cBhvr>
                                        <p:cTn id="84" dur="500"/>
                                        <p:tgtEl>
                                          <p:spTgt spid="49"/>
                                        </p:tgtEl>
                                      </p:cBhvr>
                                    </p:animEffect>
                                  </p:childTnLst>
                                </p:cTn>
                              </p:par>
                              <p:par>
                                <p:cTn id="85" presetID="22" presetClass="entr" presetSubtype="4" fill="hold"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down)">
                                      <p:cBhvr>
                                        <p:cTn id="87" dur="500"/>
                                        <p:tgtEl>
                                          <p:spTgt spid="50"/>
                                        </p:tgtEl>
                                      </p:cBhvr>
                                    </p:animEffect>
                                  </p:childTnLst>
                                </p:cTn>
                              </p:par>
                              <p:par>
                                <p:cTn id="88" presetID="22" presetClass="entr" presetSubtype="4"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wipe(down)">
                                      <p:cBhvr>
                                        <p:cTn id="90" dur="500"/>
                                        <p:tgtEl>
                                          <p:spTgt spid="65"/>
                                        </p:tgtEl>
                                      </p:cBhvr>
                                    </p:animEffect>
                                  </p:childTnLst>
                                </p:cTn>
                              </p:par>
                              <p:par>
                                <p:cTn id="91" presetID="22" presetClass="entr" presetSubtype="4" fill="hold" nodeType="with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wipe(down)">
                                      <p:cBhvr>
                                        <p:cTn id="93" dur="500"/>
                                        <p:tgtEl>
                                          <p:spTgt spid="56"/>
                                        </p:tgtEl>
                                      </p:cBhvr>
                                    </p:animEffect>
                                  </p:childTnLst>
                                </p:cTn>
                              </p:par>
                              <p:par>
                                <p:cTn id="94" presetID="22" presetClass="entr" presetSubtype="4" fill="hold" nodeType="with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wipe(down)">
                                      <p:cBhvr>
                                        <p:cTn id="96" dur="500"/>
                                        <p:tgtEl>
                                          <p:spTgt spid="60"/>
                                        </p:tgtEl>
                                      </p:cBhvr>
                                    </p:animEffect>
                                  </p:childTnLst>
                                </p:cTn>
                              </p:par>
                              <p:par>
                                <p:cTn id="97" presetID="22" presetClass="entr" presetSubtype="4" fill="hold"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wipe(down)">
                                      <p:cBhvr>
                                        <p:cTn id="9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33" grpId="0" animBg="1"/>
      <p:bldP spid="34" grpId="0" animBg="1"/>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0C66-7959-5B16-81BD-F2D656FB6FF2}"/>
              </a:ext>
            </a:extLst>
          </p:cNvPr>
          <p:cNvSpPr>
            <a:spLocks noGrp="1"/>
          </p:cNvSpPr>
          <p:nvPr>
            <p:ph type="title"/>
          </p:nvPr>
        </p:nvSpPr>
        <p:spPr/>
        <p:txBody>
          <a:bodyPr/>
          <a:lstStyle/>
          <a:p>
            <a:r>
              <a:rPr lang="en-IN" dirty="0"/>
              <a:t>Mapping The Process Groups To The Knowledge Area</a:t>
            </a:r>
          </a:p>
        </p:txBody>
      </p:sp>
      <p:graphicFrame>
        <p:nvGraphicFramePr>
          <p:cNvPr id="4" name="Content Placeholder 3">
            <a:extLst>
              <a:ext uri="{FF2B5EF4-FFF2-40B4-BE49-F238E27FC236}">
                <a16:creationId xmlns:a16="http://schemas.microsoft.com/office/drawing/2014/main" id="{EED88887-D602-AA97-D958-AF826C347EF1}"/>
              </a:ext>
            </a:extLst>
          </p:cNvPr>
          <p:cNvGraphicFramePr>
            <a:graphicFrameLocks noGrp="1"/>
          </p:cNvGraphicFramePr>
          <p:nvPr>
            <p:ph idx="1"/>
            <p:extLst>
              <p:ext uri="{D42A27DB-BD31-4B8C-83A1-F6EECF244321}">
                <p14:modId xmlns:p14="http://schemas.microsoft.com/office/powerpoint/2010/main" val="3931683358"/>
              </p:ext>
            </p:extLst>
          </p:nvPr>
        </p:nvGraphicFramePr>
        <p:xfrm>
          <a:off x="131763" y="863600"/>
          <a:ext cx="11928474" cy="4638040"/>
        </p:xfrm>
        <a:graphic>
          <a:graphicData uri="http://schemas.openxmlformats.org/drawingml/2006/table">
            <a:tbl>
              <a:tblPr firstRow="1" bandRow="1">
                <a:tableStyleId>{5940675A-B579-460E-94D1-54222C63F5DA}</a:tableStyleId>
              </a:tblPr>
              <a:tblGrid>
                <a:gridCol w="1988079">
                  <a:extLst>
                    <a:ext uri="{9D8B030D-6E8A-4147-A177-3AD203B41FA5}">
                      <a16:colId xmlns:a16="http://schemas.microsoft.com/office/drawing/2014/main" val="2579045521"/>
                    </a:ext>
                  </a:extLst>
                </a:gridCol>
                <a:gridCol w="1690158">
                  <a:extLst>
                    <a:ext uri="{9D8B030D-6E8A-4147-A177-3AD203B41FA5}">
                      <a16:colId xmlns:a16="http://schemas.microsoft.com/office/drawing/2014/main" val="1385928881"/>
                    </a:ext>
                  </a:extLst>
                </a:gridCol>
                <a:gridCol w="2575560">
                  <a:extLst>
                    <a:ext uri="{9D8B030D-6E8A-4147-A177-3AD203B41FA5}">
                      <a16:colId xmlns:a16="http://schemas.microsoft.com/office/drawing/2014/main" val="3615597396"/>
                    </a:ext>
                  </a:extLst>
                </a:gridCol>
                <a:gridCol w="1698519">
                  <a:extLst>
                    <a:ext uri="{9D8B030D-6E8A-4147-A177-3AD203B41FA5}">
                      <a16:colId xmlns:a16="http://schemas.microsoft.com/office/drawing/2014/main" val="1214500440"/>
                    </a:ext>
                  </a:extLst>
                </a:gridCol>
                <a:gridCol w="1988079">
                  <a:extLst>
                    <a:ext uri="{9D8B030D-6E8A-4147-A177-3AD203B41FA5}">
                      <a16:colId xmlns:a16="http://schemas.microsoft.com/office/drawing/2014/main" val="4217429274"/>
                    </a:ext>
                  </a:extLst>
                </a:gridCol>
                <a:gridCol w="1988079">
                  <a:extLst>
                    <a:ext uri="{9D8B030D-6E8A-4147-A177-3AD203B41FA5}">
                      <a16:colId xmlns:a16="http://schemas.microsoft.com/office/drawing/2014/main" val="2861478309"/>
                    </a:ext>
                  </a:extLst>
                </a:gridCol>
              </a:tblGrid>
              <a:tr h="370840">
                <a:tc>
                  <a:txBody>
                    <a:bodyPr/>
                    <a:lstStyle/>
                    <a:p>
                      <a:endParaRPr lang="en-IN" dirty="0"/>
                    </a:p>
                  </a:txBody>
                  <a:tcPr>
                    <a:solidFill>
                      <a:schemeClr val="bg1">
                        <a:lumMod val="95000"/>
                      </a:schemeClr>
                    </a:solidFill>
                  </a:tcPr>
                </a:tc>
                <a:tc gridSpan="5">
                  <a:txBody>
                    <a:bodyPr/>
                    <a:lstStyle/>
                    <a:p>
                      <a:pPr algn="ctr"/>
                      <a:r>
                        <a:rPr lang="en-IN" b="1" dirty="0"/>
                        <a:t>Project Management Process Groups</a:t>
                      </a:r>
                    </a:p>
                  </a:txBody>
                  <a:tcPr>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2585336819"/>
                  </a:ext>
                </a:extLst>
              </a:tr>
              <a:tr h="370840">
                <a:tc>
                  <a:txBody>
                    <a:bodyPr/>
                    <a:lstStyle/>
                    <a:p>
                      <a:pPr algn="ctr"/>
                      <a:r>
                        <a:rPr lang="en-IN" b="1" dirty="0"/>
                        <a:t>Knowledge Area</a:t>
                      </a:r>
                    </a:p>
                  </a:txBody>
                  <a:tcPr anchor="b">
                    <a:solidFill>
                      <a:schemeClr val="bg1">
                        <a:lumMod val="95000"/>
                      </a:schemeClr>
                    </a:solidFill>
                  </a:tcPr>
                </a:tc>
                <a:tc>
                  <a:txBody>
                    <a:bodyPr/>
                    <a:lstStyle/>
                    <a:p>
                      <a:pPr algn="ctr"/>
                      <a:r>
                        <a:rPr lang="en-IN" b="1" dirty="0"/>
                        <a:t>Initiating</a:t>
                      </a:r>
                    </a:p>
                  </a:txBody>
                  <a:tcPr anchor="b">
                    <a:solidFill>
                      <a:schemeClr val="bg1">
                        <a:lumMod val="95000"/>
                      </a:schemeClr>
                    </a:solidFill>
                  </a:tcPr>
                </a:tc>
                <a:tc>
                  <a:txBody>
                    <a:bodyPr/>
                    <a:lstStyle/>
                    <a:p>
                      <a:pPr algn="ctr"/>
                      <a:r>
                        <a:rPr lang="en-IN" b="1" dirty="0"/>
                        <a:t>Planning</a:t>
                      </a:r>
                    </a:p>
                  </a:txBody>
                  <a:tcPr anchor="b">
                    <a:solidFill>
                      <a:schemeClr val="bg1">
                        <a:lumMod val="95000"/>
                      </a:schemeClr>
                    </a:solidFill>
                  </a:tcPr>
                </a:tc>
                <a:tc>
                  <a:txBody>
                    <a:bodyPr/>
                    <a:lstStyle/>
                    <a:p>
                      <a:pPr algn="ctr"/>
                      <a:r>
                        <a:rPr lang="en-IN" b="1" dirty="0"/>
                        <a:t>Executing</a:t>
                      </a:r>
                    </a:p>
                  </a:txBody>
                  <a:tcPr anchor="b">
                    <a:solidFill>
                      <a:schemeClr val="bg1">
                        <a:lumMod val="95000"/>
                      </a:schemeClr>
                    </a:solidFill>
                  </a:tcPr>
                </a:tc>
                <a:tc>
                  <a:txBody>
                    <a:bodyPr/>
                    <a:lstStyle/>
                    <a:p>
                      <a:pPr algn="ctr"/>
                      <a:r>
                        <a:rPr lang="en-IN" b="1" dirty="0"/>
                        <a:t>Monitoring and Controlling</a:t>
                      </a:r>
                    </a:p>
                  </a:txBody>
                  <a:tcPr anchor="b">
                    <a:solidFill>
                      <a:schemeClr val="bg1">
                        <a:lumMod val="95000"/>
                      </a:schemeClr>
                    </a:solidFill>
                  </a:tcPr>
                </a:tc>
                <a:tc>
                  <a:txBody>
                    <a:bodyPr/>
                    <a:lstStyle/>
                    <a:p>
                      <a:pPr algn="ctr"/>
                      <a:r>
                        <a:rPr lang="en-IN" b="1" dirty="0"/>
                        <a:t>Closing</a:t>
                      </a:r>
                    </a:p>
                  </a:txBody>
                  <a:tcPr anchor="b">
                    <a:solidFill>
                      <a:schemeClr val="bg1">
                        <a:lumMod val="95000"/>
                      </a:schemeClr>
                    </a:solidFill>
                  </a:tcPr>
                </a:tc>
                <a:extLst>
                  <a:ext uri="{0D108BD9-81ED-4DB2-BD59-A6C34878D82A}">
                    <a16:rowId xmlns:a16="http://schemas.microsoft.com/office/drawing/2014/main" val="3986535134"/>
                  </a:ext>
                </a:extLst>
              </a:tr>
              <a:tr h="370840">
                <a:tc>
                  <a:txBody>
                    <a:bodyPr/>
                    <a:lstStyle/>
                    <a:p>
                      <a:r>
                        <a:rPr lang="en-IN" b="1" dirty="0"/>
                        <a:t>Project Integration Management</a:t>
                      </a:r>
                    </a:p>
                  </a:txBody>
                  <a:tcPr/>
                </a:tc>
                <a:tc>
                  <a:txBody>
                    <a:bodyPr/>
                    <a:lstStyle/>
                    <a:p>
                      <a:r>
                        <a:rPr lang="en-IN" dirty="0"/>
                        <a:t>Develop project charter</a:t>
                      </a:r>
                    </a:p>
                  </a:txBody>
                  <a:tcPr/>
                </a:tc>
                <a:tc>
                  <a:txBody>
                    <a:bodyPr/>
                    <a:lstStyle/>
                    <a:p>
                      <a:pPr marL="342900" indent="-342900">
                        <a:buFont typeface="+mj-lt"/>
                        <a:buAutoNum type="arabicPeriod"/>
                      </a:pPr>
                      <a:r>
                        <a:rPr lang="en-IN" dirty="0"/>
                        <a:t>Develop project management plan</a:t>
                      </a:r>
                    </a:p>
                  </a:txBody>
                  <a:tcPr/>
                </a:tc>
                <a:tc>
                  <a:txBody>
                    <a:bodyPr/>
                    <a:lstStyle/>
                    <a:p>
                      <a:r>
                        <a:rPr lang="en-IN" dirty="0"/>
                        <a:t>Direct and manage project work</a:t>
                      </a:r>
                    </a:p>
                  </a:txBody>
                  <a:tcPr/>
                </a:tc>
                <a:tc>
                  <a:txBody>
                    <a:bodyPr/>
                    <a:lstStyle/>
                    <a:p>
                      <a:r>
                        <a:rPr lang="en-IN" dirty="0"/>
                        <a:t>Monitor and control project work, perform integrated change control</a:t>
                      </a:r>
                    </a:p>
                  </a:txBody>
                  <a:tcPr/>
                </a:tc>
                <a:tc>
                  <a:txBody>
                    <a:bodyPr/>
                    <a:lstStyle/>
                    <a:p>
                      <a:r>
                        <a:rPr lang="en-IN" dirty="0"/>
                        <a:t>Close project or phase</a:t>
                      </a:r>
                    </a:p>
                  </a:txBody>
                  <a:tcPr/>
                </a:tc>
                <a:extLst>
                  <a:ext uri="{0D108BD9-81ED-4DB2-BD59-A6C34878D82A}">
                    <a16:rowId xmlns:a16="http://schemas.microsoft.com/office/drawing/2014/main" val="1866033968"/>
                  </a:ext>
                </a:extLst>
              </a:tr>
              <a:tr h="370840">
                <a:tc>
                  <a:txBody>
                    <a:bodyPr/>
                    <a:lstStyle/>
                    <a:p>
                      <a:r>
                        <a:rPr lang="en-IN" b="1" dirty="0"/>
                        <a:t>Project Scope Management</a:t>
                      </a:r>
                    </a:p>
                  </a:txBody>
                  <a:tcPr/>
                </a:tc>
                <a:tc>
                  <a:txBody>
                    <a:bodyPr/>
                    <a:lstStyle/>
                    <a:p>
                      <a:endParaRPr lang="en-IN" dirty="0"/>
                    </a:p>
                  </a:txBody>
                  <a:tcPr/>
                </a:tc>
                <a:tc>
                  <a:txBody>
                    <a:bodyPr/>
                    <a:lstStyle/>
                    <a:p>
                      <a:pPr marL="342900" indent="-342900">
                        <a:buFont typeface="+mj-lt"/>
                        <a:buAutoNum type="arabicPeriod"/>
                      </a:pPr>
                      <a:r>
                        <a:rPr lang="en-IN" sz="1600" dirty="0"/>
                        <a:t>Plan scope management</a:t>
                      </a:r>
                    </a:p>
                    <a:p>
                      <a:pPr marL="342900" indent="-342900">
                        <a:buFont typeface="+mj-lt"/>
                        <a:buAutoNum type="arabicPeriod"/>
                      </a:pPr>
                      <a:r>
                        <a:rPr lang="en-IN" sz="1600" dirty="0"/>
                        <a:t>Collect requirements</a:t>
                      </a:r>
                    </a:p>
                    <a:p>
                      <a:pPr marL="342900" indent="-342900">
                        <a:buFont typeface="+mj-lt"/>
                        <a:buAutoNum type="arabicPeriod"/>
                      </a:pPr>
                      <a:r>
                        <a:rPr lang="en-IN" sz="1600" dirty="0"/>
                        <a:t>Define scope</a:t>
                      </a:r>
                    </a:p>
                    <a:p>
                      <a:pPr marL="342900" indent="-342900">
                        <a:buFont typeface="+mj-lt"/>
                        <a:buAutoNum type="arabicPeriod"/>
                      </a:pPr>
                      <a:r>
                        <a:rPr lang="en-IN" sz="1600" dirty="0"/>
                        <a:t>Create WBS</a:t>
                      </a:r>
                      <a:endParaRPr lang="en-IN" dirty="0"/>
                    </a:p>
                  </a:txBody>
                  <a:tcPr/>
                </a:tc>
                <a:tc>
                  <a:txBody>
                    <a:bodyPr/>
                    <a:lstStyle/>
                    <a:p>
                      <a:endParaRPr lang="en-IN" dirty="0"/>
                    </a:p>
                  </a:txBody>
                  <a:tcPr/>
                </a:tc>
                <a:tc>
                  <a:txBody>
                    <a:bodyPr/>
                    <a:lstStyle/>
                    <a:p>
                      <a:r>
                        <a:rPr lang="en-IN" dirty="0"/>
                        <a:t>Validate scope, control scope</a:t>
                      </a:r>
                    </a:p>
                  </a:txBody>
                  <a:tcPr/>
                </a:tc>
                <a:tc>
                  <a:txBody>
                    <a:bodyPr/>
                    <a:lstStyle/>
                    <a:p>
                      <a:endParaRPr lang="en-IN" dirty="0"/>
                    </a:p>
                  </a:txBody>
                  <a:tcPr/>
                </a:tc>
                <a:extLst>
                  <a:ext uri="{0D108BD9-81ED-4DB2-BD59-A6C34878D82A}">
                    <a16:rowId xmlns:a16="http://schemas.microsoft.com/office/drawing/2014/main" val="3743347426"/>
                  </a:ext>
                </a:extLst>
              </a:tr>
              <a:tr h="370840">
                <a:tc>
                  <a:txBody>
                    <a:bodyPr/>
                    <a:lstStyle/>
                    <a:p>
                      <a:r>
                        <a:rPr lang="en-IN" b="1" dirty="0"/>
                        <a:t>Project Time Management</a:t>
                      </a:r>
                    </a:p>
                  </a:txBody>
                  <a:tcPr/>
                </a:tc>
                <a:tc>
                  <a:txBody>
                    <a:bodyPr/>
                    <a:lstStyle/>
                    <a:p>
                      <a:endParaRPr lang="en-IN" dirty="0"/>
                    </a:p>
                  </a:txBody>
                  <a:tcPr/>
                </a:tc>
                <a:tc>
                  <a:txBody>
                    <a:bodyPr/>
                    <a:lstStyle/>
                    <a:p>
                      <a:pPr marL="342900" indent="-342900">
                        <a:buFont typeface="+mj-lt"/>
                        <a:buAutoNum type="arabicPeriod"/>
                      </a:pPr>
                      <a:r>
                        <a:rPr lang="en-IN" sz="1400" dirty="0"/>
                        <a:t>Plan schedule management</a:t>
                      </a:r>
                    </a:p>
                    <a:p>
                      <a:pPr marL="342900" indent="-342900">
                        <a:buFont typeface="+mj-lt"/>
                        <a:buAutoNum type="arabicPeriod"/>
                      </a:pPr>
                      <a:r>
                        <a:rPr lang="en-IN" sz="1400" dirty="0"/>
                        <a:t>define activities</a:t>
                      </a:r>
                    </a:p>
                    <a:p>
                      <a:pPr marL="342900" indent="-342900">
                        <a:buFont typeface="+mj-lt"/>
                        <a:buAutoNum type="arabicPeriod"/>
                      </a:pPr>
                      <a:r>
                        <a:rPr lang="en-IN" sz="1400" dirty="0"/>
                        <a:t>sequence activities</a:t>
                      </a:r>
                    </a:p>
                    <a:p>
                      <a:pPr marL="342900" indent="-342900">
                        <a:buFont typeface="+mj-lt"/>
                        <a:buAutoNum type="arabicPeriod"/>
                      </a:pPr>
                      <a:r>
                        <a:rPr lang="en-IN" sz="1400" dirty="0"/>
                        <a:t>estimate activities resources</a:t>
                      </a:r>
                    </a:p>
                    <a:p>
                      <a:pPr marL="342900" indent="-342900">
                        <a:buFont typeface="+mj-lt"/>
                        <a:buAutoNum type="arabicPeriod"/>
                      </a:pPr>
                      <a:r>
                        <a:rPr lang="en-IN" sz="1400" dirty="0"/>
                        <a:t>estimate activity durations</a:t>
                      </a:r>
                    </a:p>
                    <a:p>
                      <a:pPr marL="342900" indent="-342900">
                        <a:buFont typeface="+mj-lt"/>
                        <a:buAutoNum type="arabicPeriod"/>
                      </a:pPr>
                      <a:r>
                        <a:rPr lang="en-IN" sz="1400" dirty="0"/>
                        <a:t>develop schedule</a:t>
                      </a:r>
                    </a:p>
                  </a:txBody>
                  <a:tcPr/>
                </a:tc>
                <a:tc>
                  <a:txBody>
                    <a:bodyPr/>
                    <a:lstStyle/>
                    <a:p>
                      <a:endParaRPr lang="en-IN" dirty="0"/>
                    </a:p>
                  </a:txBody>
                  <a:tcPr/>
                </a:tc>
                <a:tc>
                  <a:txBody>
                    <a:bodyPr/>
                    <a:lstStyle/>
                    <a:p>
                      <a:r>
                        <a:rPr lang="en-IN" dirty="0"/>
                        <a:t>Control schedule</a:t>
                      </a:r>
                    </a:p>
                  </a:txBody>
                  <a:tcPr/>
                </a:tc>
                <a:tc>
                  <a:txBody>
                    <a:bodyPr/>
                    <a:lstStyle/>
                    <a:p>
                      <a:endParaRPr lang="en-IN" dirty="0"/>
                    </a:p>
                  </a:txBody>
                  <a:tcPr/>
                </a:tc>
                <a:extLst>
                  <a:ext uri="{0D108BD9-81ED-4DB2-BD59-A6C34878D82A}">
                    <a16:rowId xmlns:a16="http://schemas.microsoft.com/office/drawing/2014/main" val="2749006812"/>
                  </a:ext>
                </a:extLst>
              </a:tr>
            </a:tbl>
          </a:graphicData>
        </a:graphic>
      </p:graphicFrame>
    </p:spTree>
    <p:extLst>
      <p:ext uri="{BB962C8B-B14F-4D97-AF65-F5344CB8AC3E}">
        <p14:creationId xmlns:p14="http://schemas.microsoft.com/office/powerpoint/2010/main" val="600216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Project and Project Management</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2724533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0C66-7959-5B16-81BD-F2D656FB6FF2}"/>
              </a:ext>
            </a:extLst>
          </p:cNvPr>
          <p:cNvSpPr>
            <a:spLocks noGrp="1"/>
          </p:cNvSpPr>
          <p:nvPr>
            <p:ph type="title"/>
          </p:nvPr>
        </p:nvSpPr>
        <p:spPr/>
        <p:txBody>
          <a:bodyPr/>
          <a:lstStyle/>
          <a:p>
            <a:r>
              <a:rPr lang="en-IN" dirty="0"/>
              <a:t>Mapping The Process Groups To The Knowledge Area</a:t>
            </a:r>
          </a:p>
        </p:txBody>
      </p:sp>
      <p:graphicFrame>
        <p:nvGraphicFramePr>
          <p:cNvPr id="4" name="Content Placeholder 3">
            <a:extLst>
              <a:ext uri="{FF2B5EF4-FFF2-40B4-BE49-F238E27FC236}">
                <a16:creationId xmlns:a16="http://schemas.microsoft.com/office/drawing/2014/main" id="{EED88887-D602-AA97-D958-AF826C347EF1}"/>
              </a:ext>
            </a:extLst>
          </p:cNvPr>
          <p:cNvGraphicFramePr>
            <a:graphicFrameLocks noGrp="1"/>
          </p:cNvGraphicFramePr>
          <p:nvPr>
            <p:ph idx="1"/>
            <p:extLst>
              <p:ext uri="{D42A27DB-BD31-4B8C-83A1-F6EECF244321}">
                <p14:modId xmlns:p14="http://schemas.microsoft.com/office/powerpoint/2010/main" val="3017264587"/>
              </p:ext>
            </p:extLst>
          </p:nvPr>
        </p:nvGraphicFramePr>
        <p:xfrm>
          <a:off x="131763" y="863600"/>
          <a:ext cx="11928474" cy="4942840"/>
        </p:xfrm>
        <a:graphic>
          <a:graphicData uri="http://schemas.openxmlformats.org/drawingml/2006/table">
            <a:tbl>
              <a:tblPr firstRow="1" bandRow="1">
                <a:tableStyleId>{5940675A-B579-460E-94D1-54222C63F5DA}</a:tableStyleId>
              </a:tblPr>
              <a:tblGrid>
                <a:gridCol w="1988079">
                  <a:extLst>
                    <a:ext uri="{9D8B030D-6E8A-4147-A177-3AD203B41FA5}">
                      <a16:colId xmlns:a16="http://schemas.microsoft.com/office/drawing/2014/main" val="2579045521"/>
                    </a:ext>
                  </a:extLst>
                </a:gridCol>
                <a:gridCol w="1372388">
                  <a:extLst>
                    <a:ext uri="{9D8B030D-6E8A-4147-A177-3AD203B41FA5}">
                      <a16:colId xmlns:a16="http://schemas.microsoft.com/office/drawing/2014/main" val="1385928881"/>
                    </a:ext>
                  </a:extLst>
                </a:gridCol>
                <a:gridCol w="2893330">
                  <a:extLst>
                    <a:ext uri="{9D8B030D-6E8A-4147-A177-3AD203B41FA5}">
                      <a16:colId xmlns:a16="http://schemas.microsoft.com/office/drawing/2014/main" val="3615597396"/>
                    </a:ext>
                  </a:extLst>
                </a:gridCol>
                <a:gridCol w="1698519">
                  <a:extLst>
                    <a:ext uri="{9D8B030D-6E8A-4147-A177-3AD203B41FA5}">
                      <a16:colId xmlns:a16="http://schemas.microsoft.com/office/drawing/2014/main" val="1214500440"/>
                    </a:ext>
                  </a:extLst>
                </a:gridCol>
                <a:gridCol w="1988079">
                  <a:extLst>
                    <a:ext uri="{9D8B030D-6E8A-4147-A177-3AD203B41FA5}">
                      <a16:colId xmlns:a16="http://schemas.microsoft.com/office/drawing/2014/main" val="4217429274"/>
                    </a:ext>
                  </a:extLst>
                </a:gridCol>
                <a:gridCol w="1988079">
                  <a:extLst>
                    <a:ext uri="{9D8B030D-6E8A-4147-A177-3AD203B41FA5}">
                      <a16:colId xmlns:a16="http://schemas.microsoft.com/office/drawing/2014/main" val="2861478309"/>
                    </a:ext>
                  </a:extLst>
                </a:gridCol>
              </a:tblGrid>
              <a:tr h="370840">
                <a:tc>
                  <a:txBody>
                    <a:bodyPr/>
                    <a:lstStyle/>
                    <a:p>
                      <a:endParaRPr lang="en-IN" dirty="0"/>
                    </a:p>
                  </a:txBody>
                  <a:tcPr>
                    <a:solidFill>
                      <a:schemeClr val="bg1">
                        <a:lumMod val="95000"/>
                      </a:schemeClr>
                    </a:solidFill>
                  </a:tcPr>
                </a:tc>
                <a:tc gridSpan="5">
                  <a:txBody>
                    <a:bodyPr/>
                    <a:lstStyle/>
                    <a:p>
                      <a:pPr algn="ctr"/>
                      <a:r>
                        <a:rPr lang="en-IN" b="1" dirty="0"/>
                        <a:t>Project Management Process Groups</a:t>
                      </a:r>
                    </a:p>
                  </a:txBody>
                  <a:tcPr>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2585336819"/>
                  </a:ext>
                </a:extLst>
              </a:tr>
              <a:tr h="370840">
                <a:tc>
                  <a:txBody>
                    <a:bodyPr/>
                    <a:lstStyle/>
                    <a:p>
                      <a:pPr algn="ctr"/>
                      <a:r>
                        <a:rPr lang="en-IN" b="1" dirty="0"/>
                        <a:t>Knowledge Area</a:t>
                      </a:r>
                    </a:p>
                  </a:txBody>
                  <a:tcPr anchor="b">
                    <a:solidFill>
                      <a:schemeClr val="bg1">
                        <a:lumMod val="95000"/>
                      </a:schemeClr>
                    </a:solidFill>
                  </a:tcPr>
                </a:tc>
                <a:tc>
                  <a:txBody>
                    <a:bodyPr/>
                    <a:lstStyle/>
                    <a:p>
                      <a:pPr algn="ctr"/>
                      <a:r>
                        <a:rPr lang="en-IN" b="1" dirty="0"/>
                        <a:t>Initiating</a:t>
                      </a:r>
                    </a:p>
                  </a:txBody>
                  <a:tcPr anchor="b">
                    <a:solidFill>
                      <a:schemeClr val="bg1">
                        <a:lumMod val="95000"/>
                      </a:schemeClr>
                    </a:solidFill>
                  </a:tcPr>
                </a:tc>
                <a:tc>
                  <a:txBody>
                    <a:bodyPr/>
                    <a:lstStyle/>
                    <a:p>
                      <a:pPr algn="ctr"/>
                      <a:r>
                        <a:rPr lang="en-IN" b="1" dirty="0"/>
                        <a:t>Planning</a:t>
                      </a:r>
                    </a:p>
                  </a:txBody>
                  <a:tcPr anchor="b">
                    <a:solidFill>
                      <a:schemeClr val="bg1">
                        <a:lumMod val="95000"/>
                      </a:schemeClr>
                    </a:solidFill>
                  </a:tcPr>
                </a:tc>
                <a:tc>
                  <a:txBody>
                    <a:bodyPr/>
                    <a:lstStyle/>
                    <a:p>
                      <a:pPr algn="ctr"/>
                      <a:r>
                        <a:rPr lang="en-IN" b="1" dirty="0"/>
                        <a:t>Executing</a:t>
                      </a:r>
                    </a:p>
                  </a:txBody>
                  <a:tcPr anchor="b">
                    <a:solidFill>
                      <a:schemeClr val="bg1">
                        <a:lumMod val="95000"/>
                      </a:schemeClr>
                    </a:solidFill>
                  </a:tcPr>
                </a:tc>
                <a:tc>
                  <a:txBody>
                    <a:bodyPr/>
                    <a:lstStyle/>
                    <a:p>
                      <a:pPr algn="ctr"/>
                      <a:r>
                        <a:rPr lang="en-IN" b="1" dirty="0"/>
                        <a:t>Monitoring and Controlling</a:t>
                      </a:r>
                    </a:p>
                  </a:txBody>
                  <a:tcPr anchor="b">
                    <a:solidFill>
                      <a:schemeClr val="bg1">
                        <a:lumMod val="95000"/>
                      </a:schemeClr>
                    </a:solidFill>
                  </a:tcPr>
                </a:tc>
                <a:tc>
                  <a:txBody>
                    <a:bodyPr/>
                    <a:lstStyle/>
                    <a:p>
                      <a:pPr algn="ctr"/>
                      <a:r>
                        <a:rPr lang="en-IN" b="1" dirty="0"/>
                        <a:t>Closing</a:t>
                      </a:r>
                    </a:p>
                  </a:txBody>
                  <a:tcPr anchor="b">
                    <a:solidFill>
                      <a:schemeClr val="bg1">
                        <a:lumMod val="95000"/>
                      </a:schemeClr>
                    </a:solidFill>
                  </a:tcPr>
                </a:tc>
                <a:extLst>
                  <a:ext uri="{0D108BD9-81ED-4DB2-BD59-A6C34878D82A}">
                    <a16:rowId xmlns:a16="http://schemas.microsoft.com/office/drawing/2014/main" val="3986535134"/>
                  </a:ext>
                </a:extLst>
              </a:tr>
              <a:tr h="370840">
                <a:tc>
                  <a:txBody>
                    <a:bodyPr/>
                    <a:lstStyle/>
                    <a:p>
                      <a:r>
                        <a:rPr lang="en-IN" b="1" dirty="0"/>
                        <a:t>Project Cost Management</a:t>
                      </a:r>
                    </a:p>
                  </a:txBody>
                  <a:tcPr/>
                </a:tc>
                <a:tc>
                  <a:txBody>
                    <a:bodyPr/>
                    <a:lstStyle/>
                    <a:p>
                      <a:endParaRPr lang="en-IN" dirty="0"/>
                    </a:p>
                  </a:txBody>
                  <a:tcPr/>
                </a:tc>
                <a:tc>
                  <a:txBody>
                    <a:bodyPr/>
                    <a:lstStyle/>
                    <a:p>
                      <a:pPr marL="342900" indent="-342900">
                        <a:buFont typeface="+mj-lt"/>
                        <a:buAutoNum type="arabicPeriod"/>
                      </a:pPr>
                      <a:r>
                        <a:rPr lang="en-IN" dirty="0"/>
                        <a:t>Plan cost management</a:t>
                      </a:r>
                    </a:p>
                    <a:p>
                      <a:pPr marL="342900" indent="-342900">
                        <a:buFont typeface="+mj-lt"/>
                        <a:buAutoNum type="arabicPeriod"/>
                      </a:pPr>
                      <a:r>
                        <a:rPr lang="en-IN" dirty="0"/>
                        <a:t>estimate costs</a:t>
                      </a:r>
                    </a:p>
                    <a:p>
                      <a:pPr marL="342900" indent="-342900">
                        <a:buFont typeface="+mj-lt"/>
                        <a:buAutoNum type="arabicPeriod"/>
                      </a:pPr>
                      <a:r>
                        <a:rPr lang="en-IN" dirty="0"/>
                        <a:t>determine budget</a:t>
                      </a:r>
                    </a:p>
                  </a:txBody>
                  <a:tcPr/>
                </a:tc>
                <a:tc>
                  <a:txBody>
                    <a:bodyPr/>
                    <a:lstStyle/>
                    <a:p>
                      <a:endParaRPr lang="en-IN" dirty="0"/>
                    </a:p>
                  </a:txBody>
                  <a:tcPr/>
                </a:tc>
                <a:tc>
                  <a:txBody>
                    <a:bodyPr/>
                    <a:lstStyle/>
                    <a:p>
                      <a:r>
                        <a:rPr lang="en-IN" dirty="0"/>
                        <a:t>Control costs</a:t>
                      </a:r>
                    </a:p>
                  </a:txBody>
                  <a:tcPr/>
                </a:tc>
                <a:tc>
                  <a:txBody>
                    <a:bodyPr/>
                    <a:lstStyle/>
                    <a:p>
                      <a:endParaRPr lang="en-IN" dirty="0"/>
                    </a:p>
                  </a:txBody>
                  <a:tcPr/>
                </a:tc>
                <a:extLst>
                  <a:ext uri="{0D108BD9-81ED-4DB2-BD59-A6C34878D82A}">
                    <a16:rowId xmlns:a16="http://schemas.microsoft.com/office/drawing/2014/main" val="478949434"/>
                  </a:ext>
                </a:extLst>
              </a:tr>
              <a:tr h="370840">
                <a:tc>
                  <a:txBody>
                    <a:bodyPr/>
                    <a:lstStyle/>
                    <a:p>
                      <a:r>
                        <a:rPr lang="en-IN" b="1" dirty="0"/>
                        <a:t>Project Quality Management</a:t>
                      </a:r>
                    </a:p>
                  </a:txBody>
                  <a:tcPr/>
                </a:tc>
                <a:tc>
                  <a:txBody>
                    <a:bodyPr/>
                    <a:lstStyle/>
                    <a:p>
                      <a:endParaRPr lang="en-IN" dirty="0"/>
                    </a:p>
                  </a:txBody>
                  <a:tcPr/>
                </a:tc>
                <a:tc>
                  <a:txBody>
                    <a:bodyPr/>
                    <a:lstStyle/>
                    <a:p>
                      <a:pPr marL="342900" indent="-342900">
                        <a:buFont typeface="+mj-lt"/>
                        <a:buAutoNum type="arabicPeriod"/>
                      </a:pPr>
                      <a:r>
                        <a:rPr lang="en-IN" dirty="0"/>
                        <a:t>Plan quality management</a:t>
                      </a:r>
                    </a:p>
                  </a:txBody>
                  <a:tcPr/>
                </a:tc>
                <a:tc>
                  <a:txBody>
                    <a:bodyPr/>
                    <a:lstStyle/>
                    <a:p>
                      <a:r>
                        <a:rPr lang="en-IN" dirty="0"/>
                        <a:t>Perform quality assurance</a:t>
                      </a:r>
                    </a:p>
                  </a:txBody>
                  <a:tcPr/>
                </a:tc>
                <a:tc>
                  <a:txBody>
                    <a:bodyPr/>
                    <a:lstStyle/>
                    <a:p>
                      <a:r>
                        <a:rPr lang="en-IN" dirty="0"/>
                        <a:t>Control quality</a:t>
                      </a:r>
                    </a:p>
                  </a:txBody>
                  <a:tcPr/>
                </a:tc>
                <a:tc>
                  <a:txBody>
                    <a:bodyPr/>
                    <a:lstStyle/>
                    <a:p>
                      <a:endParaRPr lang="en-IN"/>
                    </a:p>
                  </a:txBody>
                  <a:tcPr/>
                </a:tc>
                <a:extLst>
                  <a:ext uri="{0D108BD9-81ED-4DB2-BD59-A6C34878D82A}">
                    <a16:rowId xmlns:a16="http://schemas.microsoft.com/office/drawing/2014/main" val="747452071"/>
                  </a:ext>
                </a:extLst>
              </a:tr>
              <a:tr h="370840">
                <a:tc>
                  <a:txBody>
                    <a:bodyPr/>
                    <a:lstStyle/>
                    <a:p>
                      <a:r>
                        <a:rPr lang="en-IN" b="1" dirty="0"/>
                        <a:t>Project Human Resource Management</a:t>
                      </a:r>
                    </a:p>
                  </a:txBody>
                  <a:tcPr/>
                </a:tc>
                <a:tc>
                  <a:txBody>
                    <a:bodyPr/>
                    <a:lstStyle/>
                    <a:p>
                      <a:endParaRPr lang="en-IN" dirty="0"/>
                    </a:p>
                  </a:txBody>
                  <a:tcPr/>
                </a:tc>
                <a:tc>
                  <a:txBody>
                    <a:bodyPr/>
                    <a:lstStyle/>
                    <a:p>
                      <a:pPr marL="342900" indent="-342900">
                        <a:buFont typeface="+mj-lt"/>
                        <a:buAutoNum type="arabicPeriod"/>
                      </a:pPr>
                      <a:r>
                        <a:rPr lang="en-IN" dirty="0"/>
                        <a:t>Plan human resource management</a:t>
                      </a:r>
                    </a:p>
                  </a:txBody>
                  <a:tcPr/>
                </a:tc>
                <a:tc>
                  <a:txBody>
                    <a:bodyPr/>
                    <a:lstStyle/>
                    <a:p>
                      <a:r>
                        <a:rPr lang="en-IN" dirty="0"/>
                        <a:t>Acquire project team, develop project team, manage project team</a:t>
                      </a:r>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28866657"/>
                  </a:ext>
                </a:extLst>
              </a:tr>
              <a:tr h="370840">
                <a:tc>
                  <a:txBody>
                    <a:bodyPr/>
                    <a:lstStyle/>
                    <a:p>
                      <a:r>
                        <a:rPr lang="en-IN" b="1" dirty="0"/>
                        <a:t>Project Communication Management</a:t>
                      </a:r>
                    </a:p>
                  </a:txBody>
                  <a:tcPr/>
                </a:tc>
                <a:tc>
                  <a:txBody>
                    <a:bodyPr/>
                    <a:lstStyle/>
                    <a:p>
                      <a:endParaRPr lang="en-IN" dirty="0"/>
                    </a:p>
                  </a:txBody>
                  <a:tcPr/>
                </a:tc>
                <a:tc>
                  <a:txBody>
                    <a:bodyPr/>
                    <a:lstStyle/>
                    <a:p>
                      <a:pPr marL="342900" indent="-342900">
                        <a:buFont typeface="+mj-lt"/>
                        <a:buAutoNum type="arabicPeriod"/>
                      </a:pPr>
                      <a:r>
                        <a:rPr lang="en-IN" dirty="0"/>
                        <a:t>Plan communications management</a:t>
                      </a:r>
                    </a:p>
                  </a:txBody>
                  <a:tcPr/>
                </a:tc>
                <a:tc>
                  <a:txBody>
                    <a:bodyPr/>
                    <a:lstStyle/>
                    <a:p>
                      <a:r>
                        <a:rPr lang="en-IN" dirty="0"/>
                        <a:t>Manage communications</a:t>
                      </a:r>
                    </a:p>
                  </a:txBody>
                  <a:tcPr/>
                </a:tc>
                <a:tc>
                  <a:txBody>
                    <a:bodyPr/>
                    <a:lstStyle/>
                    <a:p>
                      <a:r>
                        <a:rPr lang="en-IN" dirty="0"/>
                        <a:t>Control communications</a:t>
                      </a:r>
                    </a:p>
                  </a:txBody>
                  <a:tcPr/>
                </a:tc>
                <a:tc>
                  <a:txBody>
                    <a:bodyPr/>
                    <a:lstStyle/>
                    <a:p>
                      <a:endParaRPr lang="en-IN" dirty="0"/>
                    </a:p>
                  </a:txBody>
                  <a:tcPr/>
                </a:tc>
                <a:extLst>
                  <a:ext uri="{0D108BD9-81ED-4DB2-BD59-A6C34878D82A}">
                    <a16:rowId xmlns:a16="http://schemas.microsoft.com/office/drawing/2014/main" val="2527260874"/>
                  </a:ext>
                </a:extLst>
              </a:tr>
            </a:tbl>
          </a:graphicData>
        </a:graphic>
      </p:graphicFrame>
    </p:spTree>
    <p:extLst>
      <p:ext uri="{BB962C8B-B14F-4D97-AF65-F5344CB8AC3E}">
        <p14:creationId xmlns:p14="http://schemas.microsoft.com/office/powerpoint/2010/main" val="3763054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0C66-7959-5B16-81BD-F2D656FB6FF2}"/>
              </a:ext>
            </a:extLst>
          </p:cNvPr>
          <p:cNvSpPr>
            <a:spLocks noGrp="1"/>
          </p:cNvSpPr>
          <p:nvPr>
            <p:ph type="title"/>
          </p:nvPr>
        </p:nvSpPr>
        <p:spPr/>
        <p:txBody>
          <a:bodyPr/>
          <a:lstStyle/>
          <a:p>
            <a:r>
              <a:rPr lang="en-IN" dirty="0"/>
              <a:t>Mapping The Process Groups To The Knowledge Area</a:t>
            </a:r>
          </a:p>
        </p:txBody>
      </p:sp>
      <p:graphicFrame>
        <p:nvGraphicFramePr>
          <p:cNvPr id="4" name="Content Placeholder 3">
            <a:extLst>
              <a:ext uri="{FF2B5EF4-FFF2-40B4-BE49-F238E27FC236}">
                <a16:creationId xmlns:a16="http://schemas.microsoft.com/office/drawing/2014/main" id="{EED88887-D602-AA97-D958-AF826C347EF1}"/>
              </a:ext>
            </a:extLst>
          </p:cNvPr>
          <p:cNvGraphicFramePr>
            <a:graphicFrameLocks noGrp="1"/>
          </p:cNvGraphicFramePr>
          <p:nvPr>
            <p:ph idx="1"/>
            <p:extLst>
              <p:ext uri="{D42A27DB-BD31-4B8C-83A1-F6EECF244321}">
                <p14:modId xmlns:p14="http://schemas.microsoft.com/office/powerpoint/2010/main" val="96346890"/>
              </p:ext>
            </p:extLst>
          </p:nvPr>
        </p:nvGraphicFramePr>
        <p:xfrm>
          <a:off x="131763" y="863600"/>
          <a:ext cx="11928474" cy="4851400"/>
        </p:xfrm>
        <a:graphic>
          <a:graphicData uri="http://schemas.openxmlformats.org/drawingml/2006/table">
            <a:tbl>
              <a:tblPr firstRow="1" bandRow="1">
                <a:tableStyleId>{5940675A-B579-460E-94D1-54222C63F5DA}</a:tableStyleId>
              </a:tblPr>
              <a:tblGrid>
                <a:gridCol w="1988079">
                  <a:extLst>
                    <a:ext uri="{9D8B030D-6E8A-4147-A177-3AD203B41FA5}">
                      <a16:colId xmlns:a16="http://schemas.microsoft.com/office/drawing/2014/main" val="2579045521"/>
                    </a:ext>
                  </a:extLst>
                </a:gridCol>
                <a:gridCol w="1690158">
                  <a:extLst>
                    <a:ext uri="{9D8B030D-6E8A-4147-A177-3AD203B41FA5}">
                      <a16:colId xmlns:a16="http://schemas.microsoft.com/office/drawing/2014/main" val="1385928881"/>
                    </a:ext>
                  </a:extLst>
                </a:gridCol>
                <a:gridCol w="2575560">
                  <a:extLst>
                    <a:ext uri="{9D8B030D-6E8A-4147-A177-3AD203B41FA5}">
                      <a16:colId xmlns:a16="http://schemas.microsoft.com/office/drawing/2014/main" val="3615597396"/>
                    </a:ext>
                  </a:extLst>
                </a:gridCol>
                <a:gridCol w="1698519">
                  <a:extLst>
                    <a:ext uri="{9D8B030D-6E8A-4147-A177-3AD203B41FA5}">
                      <a16:colId xmlns:a16="http://schemas.microsoft.com/office/drawing/2014/main" val="1214500440"/>
                    </a:ext>
                  </a:extLst>
                </a:gridCol>
                <a:gridCol w="1988079">
                  <a:extLst>
                    <a:ext uri="{9D8B030D-6E8A-4147-A177-3AD203B41FA5}">
                      <a16:colId xmlns:a16="http://schemas.microsoft.com/office/drawing/2014/main" val="4217429274"/>
                    </a:ext>
                  </a:extLst>
                </a:gridCol>
                <a:gridCol w="1988079">
                  <a:extLst>
                    <a:ext uri="{9D8B030D-6E8A-4147-A177-3AD203B41FA5}">
                      <a16:colId xmlns:a16="http://schemas.microsoft.com/office/drawing/2014/main" val="2861478309"/>
                    </a:ext>
                  </a:extLst>
                </a:gridCol>
              </a:tblGrid>
              <a:tr h="370840">
                <a:tc>
                  <a:txBody>
                    <a:bodyPr/>
                    <a:lstStyle/>
                    <a:p>
                      <a:endParaRPr lang="en-IN" dirty="0"/>
                    </a:p>
                  </a:txBody>
                  <a:tcPr>
                    <a:solidFill>
                      <a:schemeClr val="bg1">
                        <a:lumMod val="95000"/>
                      </a:schemeClr>
                    </a:solidFill>
                  </a:tcPr>
                </a:tc>
                <a:tc gridSpan="5">
                  <a:txBody>
                    <a:bodyPr/>
                    <a:lstStyle/>
                    <a:p>
                      <a:pPr algn="ctr"/>
                      <a:r>
                        <a:rPr lang="en-IN" b="1" dirty="0"/>
                        <a:t>Project Management Process Groups</a:t>
                      </a:r>
                    </a:p>
                  </a:txBody>
                  <a:tcPr>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2585336819"/>
                  </a:ext>
                </a:extLst>
              </a:tr>
              <a:tr h="370840">
                <a:tc>
                  <a:txBody>
                    <a:bodyPr/>
                    <a:lstStyle/>
                    <a:p>
                      <a:pPr algn="ctr"/>
                      <a:r>
                        <a:rPr lang="en-IN" b="1" dirty="0"/>
                        <a:t>Knowledge Area</a:t>
                      </a:r>
                    </a:p>
                  </a:txBody>
                  <a:tcPr anchor="b">
                    <a:solidFill>
                      <a:schemeClr val="bg1">
                        <a:lumMod val="95000"/>
                      </a:schemeClr>
                    </a:solidFill>
                  </a:tcPr>
                </a:tc>
                <a:tc>
                  <a:txBody>
                    <a:bodyPr/>
                    <a:lstStyle/>
                    <a:p>
                      <a:pPr algn="ctr"/>
                      <a:r>
                        <a:rPr lang="en-IN" b="1" dirty="0"/>
                        <a:t>Initiating</a:t>
                      </a:r>
                    </a:p>
                  </a:txBody>
                  <a:tcPr anchor="b">
                    <a:solidFill>
                      <a:schemeClr val="bg1">
                        <a:lumMod val="95000"/>
                      </a:schemeClr>
                    </a:solidFill>
                  </a:tcPr>
                </a:tc>
                <a:tc>
                  <a:txBody>
                    <a:bodyPr/>
                    <a:lstStyle/>
                    <a:p>
                      <a:pPr algn="ctr"/>
                      <a:r>
                        <a:rPr lang="en-IN" b="1" dirty="0"/>
                        <a:t>Planning</a:t>
                      </a:r>
                    </a:p>
                  </a:txBody>
                  <a:tcPr anchor="b">
                    <a:solidFill>
                      <a:schemeClr val="bg1">
                        <a:lumMod val="95000"/>
                      </a:schemeClr>
                    </a:solidFill>
                  </a:tcPr>
                </a:tc>
                <a:tc>
                  <a:txBody>
                    <a:bodyPr/>
                    <a:lstStyle/>
                    <a:p>
                      <a:pPr algn="ctr"/>
                      <a:r>
                        <a:rPr lang="en-IN" b="1" dirty="0"/>
                        <a:t>Executing</a:t>
                      </a:r>
                    </a:p>
                  </a:txBody>
                  <a:tcPr anchor="b">
                    <a:solidFill>
                      <a:schemeClr val="bg1">
                        <a:lumMod val="95000"/>
                      </a:schemeClr>
                    </a:solidFill>
                  </a:tcPr>
                </a:tc>
                <a:tc>
                  <a:txBody>
                    <a:bodyPr/>
                    <a:lstStyle/>
                    <a:p>
                      <a:pPr algn="ctr"/>
                      <a:r>
                        <a:rPr lang="en-IN" b="1" dirty="0"/>
                        <a:t>Monitoring and Controlling</a:t>
                      </a:r>
                    </a:p>
                  </a:txBody>
                  <a:tcPr anchor="b">
                    <a:solidFill>
                      <a:schemeClr val="bg1">
                        <a:lumMod val="95000"/>
                      </a:schemeClr>
                    </a:solidFill>
                  </a:tcPr>
                </a:tc>
                <a:tc>
                  <a:txBody>
                    <a:bodyPr/>
                    <a:lstStyle/>
                    <a:p>
                      <a:pPr algn="ctr"/>
                      <a:r>
                        <a:rPr lang="en-IN" b="1" dirty="0"/>
                        <a:t>Closing</a:t>
                      </a:r>
                    </a:p>
                  </a:txBody>
                  <a:tcPr anchor="b">
                    <a:solidFill>
                      <a:schemeClr val="bg1">
                        <a:lumMod val="95000"/>
                      </a:schemeClr>
                    </a:solidFill>
                  </a:tcPr>
                </a:tc>
                <a:extLst>
                  <a:ext uri="{0D108BD9-81ED-4DB2-BD59-A6C34878D82A}">
                    <a16:rowId xmlns:a16="http://schemas.microsoft.com/office/drawing/2014/main" val="3986535134"/>
                  </a:ext>
                </a:extLst>
              </a:tr>
              <a:tr h="370840">
                <a:tc>
                  <a:txBody>
                    <a:bodyPr/>
                    <a:lstStyle/>
                    <a:p>
                      <a:r>
                        <a:rPr lang="en-IN" b="1" dirty="0"/>
                        <a:t>Project Risk Management</a:t>
                      </a:r>
                    </a:p>
                  </a:txBody>
                  <a:tcPr/>
                </a:tc>
                <a:tc>
                  <a:txBody>
                    <a:bodyPr/>
                    <a:lstStyle/>
                    <a:p>
                      <a:endParaRPr lang="en-IN" dirty="0"/>
                    </a:p>
                  </a:txBody>
                  <a:tcPr/>
                </a:tc>
                <a:tc>
                  <a:txBody>
                    <a:bodyPr/>
                    <a:lstStyle/>
                    <a:p>
                      <a:pPr marL="342900" indent="-342900">
                        <a:buFont typeface="+mj-lt"/>
                        <a:buAutoNum type="arabicPeriod"/>
                      </a:pPr>
                      <a:r>
                        <a:rPr lang="en-IN" dirty="0"/>
                        <a:t>Plan risk management</a:t>
                      </a:r>
                    </a:p>
                    <a:p>
                      <a:pPr marL="342900" indent="-342900">
                        <a:buFont typeface="+mj-lt"/>
                        <a:buAutoNum type="arabicPeriod"/>
                      </a:pPr>
                      <a:r>
                        <a:rPr lang="en-IN" dirty="0"/>
                        <a:t>identify risks</a:t>
                      </a:r>
                    </a:p>
                    <a:p>
                      <a:pPr marL="342900" indent="-342900">
                        <a:buFont typeface="+mj-lt"/>
                        <a:buAutoNum type="arabicPeriod"/>
                      </a:pPr>
                      <a:r>
                        <a:rPr lang="en-IN" dirty="0"/>
                        <a:t>perform qualitative risk analysis</a:t>
                      </a:r>
                    </a:p>
                    <a:p>
                      <a:pPr marL="342900" indent="-342900">
                        <a:buFont typeface="+mj-lt"/>
                        <a:buAutoNum type="arabicPeriod"/>
                      </a:pPr>
                      <a:r>
                        <a:rPr lang="en-IN" dirty="0"/>
                        <a:t>perform quantitative risk analysis</a:t>
                      </a:r>
                    </a:p>
                    <a:p>
                      <a:pPr marL="342900" indent="-342900">
                        <a:buFont typeface="+mj-lt"/>
                        <a:buAutoNum type="arabicPeriod"/>
                      </a:pPr>
                      <a:r>
                        <a:rPr lang="en-IN" dirty="0"/>
                        <a:t>plan risk responses</a:t>
                      </a:r>
                    </a:p>
                  </a:txBody>
                  <a:tcPr/>
                </a:tc>
                <a:tc>
                  <a:txBody>
                    <a:bodyPr/>
                    <a:lstStyle/>
                    <a:p>
                      <a:endParaRPr lang="en-IN" dirty="0"/>
                    </a:p>
                  </a:txBody>
                  <a:tcPr/>
                </a:tc>
                <a:tc>
                  <a:txBody>
                    <a:bodyPr/>
                    <a:lstStyle/>
                    <a:p>
                      <a:r>
                        <a:rPr lang="en-IN" dirty="0"/>
                        <a:t>Control risks</a:t>
                      </a:r>
                    </a:p>
                  </a:txBody>
                  <a:tcPr/>
                </a:tc>
                <a:tc>
                  <a:txBody>
                    <a:bodyPr/>
                    <a:lstStyle/>
                    <a:p>
                      <a:endParaRPr lang="en-IN" dirty="0"/>
                    </a:p>
                  </a:txBody>
                  <a:tcPr/>
                </a:tc>
                <a:extLst>
                  <a:ext uri="{0D108BD9-81ED-4DB2-BD59-A6C34878D82A}">
                    <a16:rowId xmlns:a16="http://schemas.microsoft.com/office/drawing/2014/main" val="3793877077"/>
                  </a:ext>
                </a:extLst>
              </a:tr>
              <a:tr h="370840">
                <a:tc>
                  <a:txBody>
                    <a:bodyPr/>
                    <a:lstStyle/>
                    <a:p>
                      <a:r>
                        <a:rPr lang="en-IN" b="1" dirty="0"/>
                        <a:t>Project Procurement Management</a:t>
                      </a:r>
                    </a:p>
                  </a:txBody>
                  <a:tcPr/>
                </a:tc>
                <a:tc>
                  <a:txBody>
                    <a:bodyPr/>
                    <a:lstStyle/>
                    <a:p>
                      <a:endParaRPr lang="en-IN" dirty="0"/>
                    </a:p>
                  </a:txBody>
                  <a:tcPr/>
                </a:tc>
                <a:tc>
                  <a:txBody>
                    <a:bodyPr/>
                    <a:lstStyle/>
                    <a:p>
                      <a:pPr marL="342900" indent="-342900">
                        <a:buFont typeface="+mj-lt"/>
                        <a:buAutoNum type="arabicPeriod"/>
                      </a:pPr>
                      <a:r>
                        <a:rPr lang="en-IN" dirty="0"/>
                        <a:t>Plan procurement management</a:t>
                      </a:r>
                    </a:p>
                  </a:txBody>
                  <a:tcPr/>
                </a:tc>
                <a:tc>
                  <a:txBody>
                    <a:bodyPr/>
                    <a:lstStyle/>
                    <a:p>
                      <a:r>
                        <a:rPr lang="en-IN" dirty="0"/>
                        <a:t>Conduct procurements</a:t>
                      </a:r>
                    </a:p>
                  </a:txBody>
                  <a:tcPr/>
                </a:tc>
                <a:tc>
                  <a:txBody>
                    <a:bodyPr/>
                    <a:lstStyle/>
                    <a:p>
                      <a:r>
                        <a:rPr lang="en-IN" dirty="0"/>
                        <a:t>Control procurements</a:t>
                      </a:r>
                    </a:p>
                  </a:txBody>
                  <a:tcPr/>
                </a:tc>
                <a:tc>
                  <a:txBody>
                    <a:bodyPr/>
                    <a:lstStyle/>
                    <a:p>
                      <a:r>
                        <a:rPr lang="en-IN" dirty="0"/>
                        <a:t>Close procurements</a:t>
                      </a:r>
                    </a:p>
                  </a:txBody>
                  <a:tcPr/>
                </a:tc>
                <a:extLst>
                  <a:ext uri="{0D108BD9-81ED-4DB2-BD59-A6C34878D82A}">
                    <a16:rowId xmlns:a16="http://schemas.microsoft.com/office/drawing/2014/main" val="2860849087"/>
                  </a:ext>
                </a:extLst>
              </a:tr>
              <a:tr h="370840">
                <a:tc>
                  <a:txBody>
                    <a:bodyPr/>
                    <a:lstStyle/>
                    <a:p>
                      <a:r>
                        <a:rPr lang="en-IN" b="1" dirty="0"/>
                        <a:t>Project Stakeholder Management</a:t>
                      </a:r>
                    </a:p>
                  </a:txBody>
                  <a:tcPr/>
                </a:tc>
                <a:tc>
                  <a:txBody>
                    <a:bodyPr/>
                    <a:lstStyle/>
                    <a:p>
                      <a:r>
                        <a:rPr lang="en-IN" dirty="0"/>
                        <a:t>Identify stakeholders</a:t>
                      </a:r>
                    </a:p>
                  </a:txBody>
                  <a:tcPr/>
                </a:tc>
                <a:tc>
                  <a:txBody>
                    <a:bodyPr/>
                    <a:lstStyle/>
                    <a:p>
                      <a:pPr marL="342900" indent="-342900">
                        <a:buFont typeface="+mj-lt"/>
                        <a:buAutoNum type="arabicPeriod"/>
                      </a:pPr>
                      <a:r>
                        <a:rPr lang="en-IN" dirty="0"/>
                        <a:t>Plan stakeholder management</a:t>
                      </a:r>
                    </a:p>
                  </a:txBody>
                  <a:tcPr/>
                </a:tc>
                <a:tc>
                  <a:txBody>
                    <a:bodyPr/>
                    <a:lstStyle/>
                    <a:p>
                      <a:r>
                        <a:rPr lang="en-IN" dirty="0"/>
                        <a:t>Manage stakeholder engagement</a:t>
                      </a:r>
                    </a:p>
                  </a:txBody>
                  <a:tcPr/>
                </a:tc>
                <a:tc>
                  <a:txBody>
                    <a:bodyPr/>
                    <a:lstStyle/>
                    <a:p>
                      <a:r>
                        <a:rPr lang="en-IN" dirty="0"/>
                        <a:t>Control stakeholder engagement</a:t>
                      </a:r>
                    </a:p>
                  </a:txBody>
                  <a:tcPr/>
                </a:tc>
                <a:tc>
                  <a:txBody>
                    <a:bodyPr/>
                    <a:lstStyle/>
                    <a:p>
                      <a:endParaRPr lang="en-IN" dirty="0"/>
                    </a:p>
                  </a:txBody>
                  <a:tcPr/>
                </a:tc>
                <a:extLst>
                  <a:ext uri="{0D108BD9-81ED-4DB2-BD59-A6C34878D82A}">
                    <a16:rowId xmlns:a16="http://schemas.microsoft.com/office/drawing/2014/main" val="46164737"/>
                  </a:ext>
                </a:extLst>
              </a:tr>
            </a:tbl>
          </a:graphicData>
        </a:graphic>
      </p:graphicFrame>
    </p:spTree>
    <p:extLst>
      <p:ext uri="{BB962C8B-B14F-4D97-AF65-F5344CB8AC3E}">
        <p14:creationId xmlns:p14="http://schemas.microsoft.com/office/powerpoint/2010/main" val="2730854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Sample Quiz Questions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- 6</a:t>
            </a:r>
          </a:p>
        </p:txBody>
      </p:sp>
    </p:spTree>
    <p:extLst>
      <p:ext uri="{BB962C8B-B14F-4D97-AF65-F5344CB8AC3E}">
        <p14:creationId xmlns:p14="http://schemas.microsoft.com/office/powerpoint/2010/main" val="1166498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F045-234B-6061-C663-14210E547A57}"/>
              </a:ext>
            </a:extLst>
          </p:cNvPr>
          <p:cNvSpPr>
            <a:spLocks noGrp="1"/>
          </p:cNvSpPr>
          <p:nvPr>
            <p:ph type="title"/>
          </p:nvPr>
        </p:nvSpPr>
        <p:spPr/>
        <p:txBody>
          <a:bodyPr/>
          <a:lstStyle/>
          <a:p>
            <a:r>
              <a:rPr lang="en-IN" dirty="0"/>
              <a:t>Quiz</a:t>
            </a:r>
          </a:p>
        </p:txBody>
      </p:sp>
      <p:sp>
        <p:nvSpPr>
          <p:cNvPr id="3" name="Content Placeholder 2">
            <a:extLst>
              <a:ext uri="{FF2B5EF4-FFF2-40B4-BE49-F238E27FC236}">
                <a16:creationId xmlns:a16="http://schemas.microsoft.com/office/drawing/2014/main" id="{90161867-A430-6C61-3952-ABAF9F727712}"/>
              </a:ext>
            </a:extLst>
          </p:cNvPr>
          <p:cNvSpPr>
            <a:spLocks noGrp="1"/>
          </p:cNvSpPr>
          <p:nvPr>
            <p:ph idx="1"/>
          </p:nvPr>
        </p:nvSpPr>
        <p:spPr/>
        <p:txBody>
          <a:bodyPr/>
          <a:lstStyle/>
          <a:p>
            <a:r>
              <a:rPr lang="en-IN" dirty="0"/>
              <a:t>The __________ field includes the top skills employers look for in new college graduates.</a:t>
            </a:r>
          </a:p>
          <a:p>
            <a:pPr lvl="1"/>
            <a:r>
              <a:rPr lang="en-IN" dirty="0"/>
              <a:t>communications</a:t>
            </a:r>
          </a:p>
          <a:p>
            <a:pPr lvl="1"/>
            <a:r>
              <a:rPr lang="en-IN" b="1" dirty="0"/>
              <a:t>project management</a:t>
            </a:r>
          </a:p>
          <a:p>
            <a:pPr lvl="1"/>
            <a:r>
              <a:rPr lang="en-IN" dirty="0"/>
              <a:t>financial management</a:t>
            </a:r>
          </a:p>
          <a:p>
            <a:pPr lvl="1"/>
            <a:r>
              <a:rPr lang="en-IN" dirty="0"/>
              <a:t>customer service</a:t>
            </a:r>
          </a:p>
          <a:p>
            <a:r>
              <a:rPr lang="en-IN" dirty="0"/>
              <a:t>Which of the following is not a potential advantages of using good project management?</a:t>
            </a:r>
          </a:p>
          <a:p>
            <a:pPr lvl="1"/>
            <a:r>
              <a:rPr lang="en-IN" dirty="0"/>
              <a:t>shorter development times</a:t>
            </a:r>
          </a:p>
          <a:p>
            <a:pPr lvl="1"/>
            <a:r>
              <a:rPr lang="en-IN" dirty="0"/>
              <a:t>higher worker morale</a:t>
            </a:r>
          </a:p>
          <a:p>
            <a:pPr lvl="1"/>
            <a:r>
              <a:rPr lang="en-IN" b="1" dirty="0"/>
              <a:t>lower cost of capital</a:t>
            </a:r>
          </a:p>
          <a:p>
            <a:pPr lvl="1"/>
            <a:r>
              <a:rPr lang="en-IN" dirty="0"/>
              <a:t>higher profit margins</a:t>
            </a:r>
          </a:p>
          <a:p>
            <a:r>
              <a:rPr lang="en-IN" dirty="0"/>
              <a:t>A ________ is a temporary endeavour undertaken to create a unique product, service, or result.</a:t>
            </a:r>
          </a:p>
          <a:p>
            <a:pPr lvl="1"/>
            <a:r>
              <a:rPr lang="en-IN" dirty="0"/>
              <a:t>program</a:t>
            </a:r>
          </a:p>
          <a:p>
            <a:pPr lvl="1"/>
            <a:r>
              <a:rPr lang="en-IN" dirty="0"/>
              <a:t>process</a:t>
            </a:r>
          </a:p>
          <a:p>
            <a:pPr lvl="1"/>
            <a:r>
              <a:rPr lang="en-IN" b="1" dirty="0"/>
              <a:t>project</a:t>
            </a:r>
          </a:p>
          <a:p>
            <a:pPr lvl="1"/>
            <a:r>
              <a:rPr lang="en-IN" dirty="0"/>
              <a:t>portfolio</a:t>
            </a:r>
          </a:p>
        </p:txBody>
      </p:sp>
    </p:spTree>
    <p:extLst>
      <p:ext uri="{BB962C8B-B14F-4D97-AF65-F5344CB8AC3E}">
        <p14:creationId xmlns:p14="http://schemas.microsoft.com/office/powerpoint/2010/main" val="356448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384A-6EB0-21CA-3403-DF80D18808EA}"/>
              </a:ext>
            </a:extLst>
          </p:cNvPr>
          <p:cNvSpPr>
            <a:spLocks noGrp="1"/>
          </p:cNvSpPr>
          <p:nvPr>
            <p:ph type="title"/>
          </p:nvPr>
        </p:nvSpPr>
        <p:spPr/>
        <p:txBody>
          <a:bodyPr/>
          <a:lstStyle/>
          <a:p>
            <a:r>
              <a:rPr lang="en-IN" dirty="0"/>
              <a:t>Quiz (contd.)</a:t>
            </a:r>
          </a:p>
        </p:txBody>
      </p:sp>
      <p:sp>
        <p:nvSpPr>
          <p:cNvPr id="3" name="Content Placeholder 2">
            <a:extLst>
              <a:ext uri="{FF2B5EF4-FFF2-40B4-BE49-F238E27FC236}">
                <a16:creationId xmlns:a16="http://schemas.microsoft.com/office/drawing/2014/main" id="{78F3FA8B-9784-E122-9817-A12D385061C8}"/>
              </a:ext>
            </a:extLst>
          </p:cNvPr>
          <p:cNvSpPr>
            <a:spLocks noGrp="1"/>
          </p:cNvSpPr>
          <p:nvPr>
            <p:ph idx="1"/>
          </p:nvPr>
        </p:nvSpPr>
        <p:spPr/>
        <p:txBody>
          <a:bodyPr/>
          <a:lstStyle/>
          <a:p>
            <a:r>
              <a:rPr lang="en-IN" dirty="0"/>
              <a:t>Which of the following is not an attribute of a project?</a:t>
            </a:r>
          </a:p>
          <a:p>
            <a:pPr lvl="1"/>
            <a:r>
              <a:rPr lang="en-IN" dirty="0"/>
              <a:t>Projects are unique.</a:t>
            </a:r>
          </a:p>
          <a:p>
            <a:pPr lvl="1"/>
            <a:r>
              <a:rPr lang="en-IN" dirty="0"/>
              <a:t>Projects are developed using progressive elaboration.</a:t>
            </a:r>
          </a:p>
          <a:p>
            <a:pPr lvl="1"/>
            <a:r>
              <a:rPr lang="en-IN" dirty="0"/>
              <a:t>Projects have a primary customer or sponsor.</a:t>
            </a:r>
          </a:p>
          <a:p>
            <a:pPr lvl="1"/>
            <a:r>
              <a:rPr lang="en-IN" b="1" dirty="0"/>
              <a:t>Projects involve little uncertainty.</a:t>
            </a:r>
          </a:p>
          <a:p>
            <a:r>
              <a:rPr lang="en-IN" dirty="0"/>
              <a:t>Which of the following is not part of the triple constraint of project management?</a:t>
            </a:r>
          </a:p>
          <a:p>
            <a:pPr lvl="1"/>
            <a:r>
              <a:rPr lang="en-IN" dirty="0"/>
              <a:t>Meeting scope goals</a:t>
            </a:r>
          </a:p>
          <a:p>
            <a:pPr lvl="1"/>
            <a:r>
              <a:rPr lang="en-IN" dirty="0"/>
              <a:t>Meeting time goals</a:t>
            </a:r>
          </a:p>
          <a:p>
            <a:pPr lvl="1"/>
            <a:r>
              <a:rPr lang="en-IN" b="1" dirty="0"/>
              <a:t>Meeting communication goals</a:t>
            </a:r>
          </a:p>
          <a:p>
            <a:pPr lvl="1"/>
            <a:r>
              <a:rPr lang="en-IN" dirty="0"/>
              <a:t>Meeting cost goals</a:t>
            </a:r>
          </a:p>
          <a:p>
            <a:r>
              <a:rPr lang="en-IN" dirty="0"/>
              <a:t>______ is the application of knowledge, skills, tools, and techniques to project activities to meet project requirements.</a:t>
            </a:r>
          </a:p>
          <a:p>
            <a:pPr lvl="1"/>
            <a:r>
              <a:rPr lang="en-IN" b="1" dirty="0"/>
              <a:t>Project management</a:t>
            </a:r>
          </a:p>
          <a:p>
            <a:pPr lvl="1"/>
            <a:r>
              <a:rPr lang="en-IN" dirty="0"/>
              <a:t>Program management</a:t>
            </a:r>
          </a:p>
          <a:p>
            <a:pPr lvl="1"/>
            <a:r>
              <a:rPr lang="en-IN" dirty="0"/>
              <a:t>Project portfolio management</a:t>
            </a:r>
          </a:p>
          <a:p>
            <a:pPr lvl="1"/>
            <a:r>
              <a:rPr lang="en-IN" dirty="0"/>
              <a:t>Requirements management</a:t>
            </a:r>
          </a:p>
          <a:p>
            <a:endParaRPr lang="en-IN" dirty="0"/>
          </a:p>
          <a:p>
            <a:pPr lvl="1"/>
            <a:endParaRPr lang="en-IN" dirty="0"/>
          </a:p>
        </p:txBody>
      </p:sp>
    </p:spTree>
    <p:extLst>
      <p:ext uri="{BB962C8B-B14F-4D97-AF65-F5344CB8AC3E}">
        <p14:creationId xmlns:p14="http://schemas.microsoft.com/office/powerpoint/2010/main" val="343222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1425-D30F-4978-2B08-331AA2D4124C}"/>
              </a:ext>
            </a:extLst>
          </p:cNvPr>
          <p:cNvSpPr>
            <a:spLocks noGrp="1"/>
          </p:cNvSpPr>
          <p:nvPr>
            <p:ph type="title"/>
          </p:nvPr>
        </p:nvSpPr>
        <p:spPr/>
        <p:txBody>
          <a:bodyPr/>
          <a:lstStyle/>
          <a:p>
            <a:r>
              <a:rPr lang="en-IN" dirty="0"/>
              <a:t>Quiz (contd.)</a:t>
            </a:r>
          </a:p>
        </p:txBody>
      </p:sp>
      <p:sp>
        <p:nvSpPr>
          <p:cNvPr id="3" name="Content Placeholder 2">
            <a:extLst>
              <a:ext uri="{FF2B5EF4-FFF2-40B4-BE49-F238E27FC236}">
                <a16:creationId xmlns:a16="http://schemas.microsoft.com/office/drawing/2014/main" id="{E7F60F3B-F1F0-7975-5312-60F899C65862}"/>
              </a:ext>
            </a:extLst>
          </p:cNvPr>
          <p:cNvSpPr>
            <a:spLocks noGrp="1"/>
          </p:cNvSpPr>
          <p:nvPr>
            <p:ph idx="1"/>
          </p:nvPr>
        </p:nvSpPr>
        <p:spPr/>
        <p:txBody>
          <a:bodyPr/>
          <a:lstStyle/>
          <a:p>
            <a:r>
              <a:rPr lang="en-IN" dirty="0"/>
              <a:t>Several application development projects done for the same functional group might best be managed as part of a ______.</a:t>
            </a:r>
          </a:p>
          <a:p>
            <a:pPr lvl="1"/>
            <a:r>
              <a:rPr lang="en-IN" dirty="0"/>
              <a:t>portfolio</a:t>
            </a:r>
          </a:p>
          <a:p>
            <a:pPr lvl="1"/>
            <a:r>
              <a:rPr lang="en-IN" b="1" dirty="0"/>
              <a:t>program</a:t>
            </a:r>
          </a:p>
          <a:p>
            <a:pPr lvl="1"/>
            <a:r>
              <a:rPr lang="en-IN" dirty="0"/>
              <a:t>investment</a:t>
            </a:r>
          </a:p>
          <a:p>
            <a:pPr lvl="1"/>
            <a:r>
              <a:rPr lang="en-IN" dirty="0"/>
              <a:t>collaborative</a:t>
            </a:r>
          </a:p>
          <a:p>
            <a:r>
              <a:rPr lang="en-IN" dirty="0"/>
              <a:t>What is the name of one of the popular certifications provided by the Project Management Institute?</a:t>
            </a:r>
          </a:p>
          <a:p>
            <a:pPr lvl="1"/>
            <a:r>
              <a:rPr lang="en-IN" dirty="0"/>
              <a:t>Certified Project Manager (CPM)</a:t>
            </a:r>
          </a:p>
          <a:p>
            <a:pPr lvl="1"/>
            <a:r>
              <a:rPr lang="en-IN" b="1" dirty="0"/>
              <a:t>Project Management Professional (PMP)</a:t>
            </a:r>
          </a:p>
          <a:p>
            <a:pPr lvl="1"/>
            <a:r>
              <a:rPr lang="en-IN" dirty="0"/>
              <a:t>Project Management Expert (PME)</a:t>
            </a:r>
          </a:p>
          <a:p>
            <a:pPr lvl="1"/>
            <a:r>
              <a:rPr lang="en-IN" dirty="0"/>
              <a:t>Project Management Mentor (PMM)</a:t>
            </a:r>
          </a:p>
        </p:txBody>
      </p:sp>
    </p:spTree>
    <p:extLst>
      <p:ext uri="{BB962C8B-B14F-4D97-AF65-F5344CB8AC3E}">
        <p14:creationId xmlns:p14="http://schemas.microsoft.com/office/powerpoint/2010/main" val="168508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1425-D30F-4978-2B08-331AA2D4124C}"/>
              </a:ext>
            </a:extLst>
          </p:cNvPr>
          <p:cNvSpPr>
            <a:spLocks noGrp="1"/>
          </p:cNvSpPr>
          <p:nvPr>
            <p:ph type="title"/>
          </p:nvPr>
        </p:nvSpPr>
        <p:spPr/>
        <p:txBody>
          <a:bodyPr/>
          <a:lstStyle/>
          <a:p>
            <a:r>
              <a:rPr lang="en-IN" dirty="0"/>
              <a:t>Quiz (contd.)</a:t>
            </a:r>
          </a:p>
        </p:txBody>
      </p:sp>
      <p:sp>
        <p:nvSpPr>
          <p:cNvPr id="3" name="Content Placeholder 2">
            <a:extLst>
              <a:ext uri="{FF2B5EF4-FFF2-40B4-BE49-F238E27FC236}">
                <a16:creationId xmlns:a16="http://schemas.microsoft.com/office/drawing/2014/main" id="{E7F60F3B-F1F0-7975-5312-60F899C65862}"/>
              </a:ext>
            </a:extLst>
          </p:cNvPr>
          <p:cNvSpPr>
            <a:spLocks noGrp="1"/>
          </p:cNvSpPr>
          <p:nvPr>
            <p:ph idx="1"/>
          </p:nvPr>
        </p:nvSpPr>
        <p:spPr/>
        <p:txBody>
          <a:bodyPr/>
          <a:lstStyle/>
          <a:p>
            <a:r>
              <a:rPr lang="en-US" dirty="0"/>
              <a:t>Which of the following is not part of the three-sphere model for systems management?</a:t>
            </a:r>
          </a:p>
          <a:p>
            <a:pPr lvl="1"/>
            <a:r>
              <a:rPr lang="en-US" dirty="0"/>
              <a:t>business</a:t>
            </a:r>
          </a:p>
          <a:p>
            <a:pPr lvl="1"/>
            <a:r>
              <a:rPr lang="en-US" dirty="0"/>
              <a:t>information</a:t>
            </a:r>
          </a:p>
          <a:p>
            <a:pPr lvl="1"/>
            <a:r>
              <a:rPr lang="en-US" b="1" dirty="0"/>
              <a:t>technology</a:t>
            </a:r>
          </a:p>
          <a:p>
            <a:pPr lvl="1">
              <a:tabLst>
                <a:tab pos="7354888" algn="l"/>
              </a:tabLst>
            </a:pPr>
            <a:r>
              <a:rPr lang="en-US" dirty="0"/>
              <a:t>organization</a:t>
            </a:r>
          </a:p>
          <a:p>
            <a:r>
              <a:rPr lang="en-US" dirty="0"/>
              <a:t>A _____ is a product or service, such as a technical report, a training session, or hardware, produced or provided as part of a project.</a:t>
            </a:r>
          </a:p>
          <a:p>
            <a:pPr lvl="1"/>
            <a:r>
              <a:rPr lang="en-US" b="1" dirty="0"/>
              <a:t>deliverable</a:t>
            </a:r>
          </a:p>
          <a:p>
            <a:pPr lvl="1"/>
            <a:r>
              <a:rPr lang="en-US" dirty="0"/>
              <a:t>product</a:t>
            </a:r>
          </a:p>
          <a:p>
            <a:pPr lvl="1"/>
            <a:r>
              <a:rPr lang="en-US" dirty="0"/>
              <a:t>work package</a:t>
            </a:r>
          </a:p>
          <a:p>
            <a:pPr lvl="1"/>
            <a:r>
              <a:rPr lang="en-US" dirty="0"/>
              <a:t>tangible goal</a:t>
            </a:r>
          </a:p>
          <a:p>
            <a:r>
              <a:rPr lang="en-US" dirty="0"/>
              <a:t>A _____ is a series of actions directed towards a particular result.</a:t>
            </a:r>
          </a:p>
          <a:p>
            <a:pPr lvl="1"/>
            <a:r>
              <a:rPr lang="en-US" dirty="0"/>
              <a:t>goal</a:t>
            </a:r>
          </a:p>
          <a:p>
            <a:pPr lvl="1"/>
            <a:r>
              <a:rPr lang="en-US" b="1" dirty="0"/>
              <a:t>process</a:t>
            </a:r>
          </a:p>
          <a:p>
            <a:pPr lvl="1"/>
            <a:r>
              <a:rPr lang="en-US" dirty="0"/>
              <a:t>plan</a:t>
            </a:r>
          </a:p>
          <a:p>
            <a:pPr lvl="1"/>
            <a:r>
              <a:rPr lang="en-US" dirty="0"/>
              <a:t>project</a:t>
            </a:r>
            <a:endParaRPr lang="en-IN" dirty="0"/>
          </a:p>
        </p:txBody>
      </p:sp>
    </p:spTree>
    <p:extLst>
      <p:ext uri="{BB962C8B-B14F-4D97-AF65-F5344CB8AC3E}">
        <p14:creationId xmlns:p14="http://schemas.microsoft.com/office/powerpoint/2010/main" val="326582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1425-D30F-4978-2B08-331AA2D4124C}"/>
              </a:ext>
            </a:extLst>
          </p:cNvPr>
          <p:cNvSpPr>
            <a:spLocks noGrp="1"/>
          </p:cNvSpPr>
          <p:nvPr>
            <p:ph type="title"/>
          </p:nvPr>
        </p:nvSpPr>
        <p:spPr/>
        <p:txBody>
          <a:bodyPr/>
          <a:lstStyle/>
          <a:p>
            <a:r>
              <a:rPr lang="en-IN" dirty="0"/>
              <a:t>Quiz (contd.)</a:t>
            </a:r>
          </a:p>
        </p:txBody>
      </p:sp>
      <p:sp>
        <p:nvSpPr>
          <p:cNvPr id="3" name="Content Placeholder 2">
            <a:extLst>
              <a:ext uri="{FF2B5EF4-FFF2-40B4-BE49-F238E27FC236}">
                <a16:creationId xmlns:a16="http://schemas.microsoft.com/office/drawing/2014/main" id="{E7F60F3B-F1F0-7975-5312-60F899C65862}"/>
              </a:ext>
            </a:extLst>
          </p:cNvPr>
          <p:cNvSpPr>
            <a:spLocks noGrp="1"/>
          </p:cNvSpPr>
          <p:nvPr>
            <p:ph idx="1"/>
          </p:nvPr>
        </p:nvSpPr>
        <p:spPr/>
        <p:txBody>
          <a:bodyPr/>
          <a:lstStyle/>
          <a:p>
            <a:r>
              <a:rPr lang="en-IN" dirty="0"/>
              <a:t>_____ processes include coordinating people and other resources to carry out project plans and create the products, services, and results of the project or phase.</a:t>
            </a:r>
          </a:p>
          <a:p>
            <a:pPr lvl="1"/>
            <a:r>
              <a:rPr lang="en-IN" dirty="0"/>
              <a:t>Initiating</a:t>
            </a:r>
          </a:p>
          <a:p>
            <a:pPr lvl="1"/>
            <a:r>
              <a:rPr lang="en-IN" dirty="0"/>
              <a:t>Planning</a:t>
            </a:r>
          </a:p>
          <a:p>
            <a:pPr lvl="1"/>
            <a:r>
              <a:rPr lang="en-IN" b="1" dirty="0"/>
              <a:t>Executing</a:t>
            </a:r>
          </a:p>
          <a:p>
            <a:pPr lvl="1"/>
            <a:r>
              <a:rPr lang="en-IN" dirty="0"/>
              <a:t>Monitoring and controlling</a:t>
            </a:r>
          </a:p>
          <a:p>
            <a:pPr lvl="1"/>
            <a:r>
              <a:rPr lang="en-IN" dirty="0"/>
              <a:t>Closing</a:t>
            </a:r>
          </a:p>
          <a:p>
            <a:r>
              <a:rPr lang="en-IN" dirty="0"/>
              <a:t>Which process group normally requires the most resources and time?</a:t>
            </a:r>
          </a:p>
          <a:p>
            <a:pPr lvl="1"/>
            <a:r>
              <a:rPr lang="en-IN" dirty="0"/>
              <a:t>Initiating</a:t>
            </a:r>
          </a:p>
          <a:p>
            <a:pPr lvl="1"/>
            <a:r>
              <a:rPr lang="en-IN" dirty="0"/>
              <a:t>Planning</a:t>
            </a:r>
          </a:p>
          <a:p>
            <a:pPr lvl="1"/>
            <a:r>
              <a:rPr lang="en-IN" b="1" dirty="0"/>
              <a:t>Executing</a:t>
            </a:r>
          </a:p>
          <a:p>
            <a:pPr lvl="1"/>
            <a:r>
              <a:rPr lang="en-IN" dirty="0"/>
              <a:t>Monitoring and controlling</a:t>
            </a:r>
          </a:p>
          <a:p>
            <a:pPr lvl="1"/>
            <a:r>
              <a:rPr lang="en-IN" dirty="0"/>
              <a:t>Closing</a:t>
            </a:r>
          </a:p>
        </p:txBody>
      </p:sp>
    </p:spTree>
    <p:extLst>
      <p:ext uri="{BB962C8B-B14F-4D97-AF65-F5344CB8AC3E}">
        <p14:creationId xmlns:p14="http://schemas.microsoft.com/office/powerpoint/2010/main" val="17711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25180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Definition of Project</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r>
              <a:rPr lang="en-US" dirty="0"/>
              <a:t>A</a:t>
            </a:r>
            <a:r>
              <a:rPr lang="en-US" b="1" dirty="0">
                <a:solidFill>
                  <a:schemeClr val="accent6"/>
                </a:solidFill>
              </a:rPr>
              <a:t> Project</a:t>
            </a:r>
            <a:r>
              <a:rPr lang="en-US" dirty="0"/>
              <a:t> is “a temporary </a:t>
            </a:r>
            <a:r>
              <a:rPr lang="en-US" b="1" dirty="0">
                <a:solidFill>
                  <a:schemeClr val="tx2"/>
                </a:solidFill>
              </a:rPr>
              <a:t>effort</a:t>
            </a:r>
            <a:r>
              <a:rPr lang="en-US" dirty="0"/>
              <a:t> undertaken to create a unique </a:t>
            </a:r>
            <a:r>
              <a:rPr lang="en-US" b="1" dirty="0">
                <a:solidFill>
                  <a:schemeClr val="tx2"/>
                </a:solidFill>
              </a:rPr>
              <a:t>product</a:t>
            </a:r>
            <a:r>
              <a:rPr lang="en-US" dirty="0"/>
              <a:t>, </a:t>
            </a:r>
            <a:r>
              <a:rPr lang="en-US" b="1" dirty="0">
                <a:solidFill>
                  <a:schemeClr val="tx2"/>
                </a:solidFill>
              </a:rPr>
              <a:t>service</a:t>
            </a:r>
            <a:r>
              <a:rPr lang="en-US" dirty="0"/>
              <a:t>, or </a:t>
            </a:r>
            <a:r>
              <a:rPr lang="en-US" b="1" dirty="0">
                <a:solidFill>
                  <a:schemeClr val="tx2"/>
                </a:solidFill>
              </a:rPr>
              <a:t>result</a:t>
            </a:r>
            <a:r>
              <a:rPr lang="en-US" dirty="0"/>
              <a:t>”. </a:t>
            </a:r>
          </a:p>
          <a:p>
            <a:r>
              <a:rPr lang="en-US" dirty="0"/>
              <a:t> Projects can be </a:t>
            </a:r>
            <a:r>
              <a:rPr lang="en-US" b="1" dirty="0"/>
              <a:t>large</a:t>
            </a:r>
            <a:r>
              <a:rPr lang="en-US" dirty="0"/>
              <a:t> or </a:t>
            </a:r>
            <a:r>
              <a:rPr lang="en-US" b="1" dirty="0"/>
              <a:t>small </a:t>
            </a:r>
            <a:r>
              <a:rPr lang="en-US" dirty="0"/>
              <a:t>and involve </a:t>
            </a:r>
            <a:r>
              <a:rPr lang="en-US" b="1" dirty="0"/>
              <a:t>one person</a:t>
            </a:r>
            <a:r>
              <a:rPr lang="en-US" dirty="0"/>
              <a:t> or </a:t>
            </a:r>
            <a:r>
              <a:rPr lang="en-US" b="1" dirty="0"/>
              <a:t>thousands</a:t>
            </a:r>
            <a:r>
              <a:rPr lang="en-US" dirty="0"/>
              <a:t> of </a:t>
            </a:r>
            <a:r>
              <a:rPr lang="en-US" b="1" dirty="0"/>
              <a:t>people</a:t>
            </a:r>
            <a:r>
              <a:rPr lang="en-US" dirty="0"/>
              <a:t>.</a:t>
            </a:r>
          </a:p>
          <a:p>
            <a:r>
              <a:rPr lang="en-US" dirty="0"/>
              <a:t>They can be done in </a:t>
            </a:r>
            <a:r>
              <a:rPr lang="en-US" b="1" dirty="0"/>
              <a:t>one day</a:t>
            </a:r>
            <a:r>
              <a:rPr lang="en-US" dirty="0"/>
              <a:t> or </a:t>
            </a:r>
            <a:r>
              <a:rPr lang="en-US" b="1" dirty="0"/>
              <a:t>take years </a:t>
            </a:r>
            <a:r>
              <a:rPr lang="en-US" dirty="0"/>
              <a:t>to complete. </a:t>
            </a:r>
          </a:p>
          <a:p>
            <a:r>
              <a:rPr lang="en-US" dirty="0"/>
              <a:t>IT projects involve using </a:t>
            </a:r>
            <a:r>
              <a:rPr lang="en-US" b="1" dirty="0"/>
              <a:t>hardware</a:t>
            </a:r>
            <a:r>
              <a:rPr lang="en-US" dirty="0"/>
              <a:t>, </a:t>
            </a:r>
            <a:r>
              <a:rPr lang="en-US" b="1" dirty="0"/>
              <a:t>software</a:t>
            </a:r>
            <a:r>
              <a:rPr lang="en-US" dirty="0"/>
              <a:t>, and </a:t>
            </a:r>
            <a:r>
              <a:rPr lang="en-US" b="1" dirty="0"/>
              <a:t>networks</a:t>
            </a:r>
            <a:r>
              <a:rPr lang="en-US" dirty="0"/>
              <a:t> to create a product, service, or result.</a:t>
            </a:r>
          </a:p>
          <a:p>
            <a:endParaRPr lang="en-US" dirty="0"/>
          </a:p>
        </p:txBody>
      </p:sp>
      <p:pic>
        <p:nvPicPr>
          <p:cNvPr id="9" name="Picture 8">
            <a:extLst>
              <a:ext uri="{FF2B5EF4-FFF2-40B4-BE49-F238E27FC236}">
                <a16:creationId xmlns:a16="http://schemas.microsoft.com/office/drawing/2014/main" id="{603151D6-AED2-BB2E-C25B-676933FCDD3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8944" b="8448"/>
          <a:stretch/>
        </p:blipFill>
        <p:spPr>
          <a:xfrm>
            <a:off x="7245019" y="4843819"/>
            <a:ext cx="2666927" cy="1652314"/>
          </a:xfrm>
          <a:prstGeom prst="rect">
            <a:avLst/>
          </a:prstGeom>
        </p:spPr>
      </p:pic>
      <p:pic>
        <p:nvPicPr>
          <p:cNvPr id="21" name="Picture 20">
            <a:extLst>
              <a:ext uri="{FF2B5EF4-FFF2-40B4-BE49-F238E27FC236}">
                <a16:creationId xmlns:a16="http://schemas.microsoft.com/office/drawing/2014/main" id="{A8F67CB4-4775-EE79-D820-38EB0CA8C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6488" y="3073893"/>
            <a:ext cx="1388489" cy="2699223"/>
          </a:xfrm>
          <a:prstGeom prst="rect">
            <a:avLst/>
          </a:prstGeom>
        </p:spPr>
      </p:pic>
      <p:pic>
        <p:nvPicPr>
          <p:cNvPr id="25" name="Picture 24">
            <a:extLst>
              <a:ext uri="{FF2B5EF4-FFF2-40B4-BE49-F238E27FC236}">
                <a16:creationId xmlns:a16="http://schemas.microsoft.com/office/drawing/2014/main" id="{BB9A350D-2F3E-33CD-1399-16CBE2692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868" y="4936923"/>
            <a:ext cx="2242707" cy="1466106"/>
          </a:xfrm>
          <a:prstGeom prst="rect">
            <a:avLst/>
          </a:prstGeom>
        </p:spPr>
      </p:pic>
      <p:pic>
        <p:nvPicPr>
          <p:cNvPr id="27" name="Picture 26">
            <a:extLst>
              <a:ext uri="{FF2B5EF4-FFF2-40B4-BE49-F238E27FC236}">
                <a16:creationId xmlns:a16="http://schemas.microsoft.com/office/drawing/2014/main" id="{D5E01DCE-1435-1102-30F3-D04E2DA64D8C}"/>
              </a:ext>
            </a:extLst>
          </p:cNvPr>
          <p:cNvPicPr>
            <a:picLocks noChangeAspect="1"/>
          </p:cNvPicPr>
          <p:nvPr/>
        </p:nvPicPr>
        <p:blipFill rotWithShape="1">
          <a:blip r:embed="rId5">
            <a:extLst>
              <a:ext uri="{28A0092B-C50C-407E-A947-70E740481C1C}">
                <a14:useLocalDpi xmlns:a14="http://schemas.microsoft.com/office/drawing/2010/main" val="0"/>
              </a:ext>
            </a:extLst>
          </a:blip>
          <a:srcRect t="10764" b="10764"/>
          <a:stretch/>
        </p:blipFill>
        <p:spPr>
          <a:xfrm>
            <a:off x="289576" y="4728004"/>
            <a:ext cx="2393506" cy="1878248"/>
          </a:xfrm>
          <a:prstGeom prst="rect">
            <a:avLst/>
          </a:prstGeom>
        </p:spPr>
      </p:pic>
      <p:pic>
        <p:nvPicPr>
          <p:cNvPr id="4" name="Picture 3">
            <a:extLst>
              <a:ext uri="{FF2B5EF4-FFF2-40B4-BE49-F238E27FC236}">
                <a16:creationId xmlns:a16="http://schemas.microsoft.com/office/drawing/2014/main" id="{2378516B-1925-5D08-632D-F74BF0372B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80" y="2915955"/>
            <a:ext cx="2720246" cy="1812049"/>
          </a:xfrm>
          <a:prstGeom prst="rect">
            <a:avLst/>
          </a:prstGeom>
        </p:spPr>
      </p:pic>
      <p:pic>
        <p:nvPicPr>
          <p:cNvPr id="6" name="Picture 5">
            <a:extLst>
              <a:ext uri="{FF2B5EF4-FFF2-40B4-BE49-F238E27FC236}">
                <a16:creationId xmlns:a16="http://schemas.microsoft.com/office/drawing/2014/main" id="{C8909BEF-46DD-0363-8565-9FE2727FC8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8098" y="2915954"/>
            <a:ext cx="2720246" cy="1812049"/>
          </a:xfrm>
          <a:prstGeom prst="rect">
            <a:avLst/>
          </a:prstGeom>
        </p:spPr>
      </p:pic>
      <p:pic>
        <p:nvPicPr>
          <p:cNvPr id="8" name="Picture 7">
            <a:extLst>
              <a:ext uri="{FF2B5EF4-FFF2-40B4-BE49-F238E27FC236}">
                <a16:creationId xmlns:a16="http://schemas.microsoft.com/office/drawing/2014/main" id="{EB0D9D2B-70FE-DCCA-B09C-82B130908CEB}"/>
              </a:ext>
            </a:extLst>
          </p:cNvPr>
          <p:cNvPicPr>
            <a:picLocks noChangeAspect="1"/>
          </p:cNvPicPr>
          <p:nvPr/>
        </p:nvPicPr>
        <p:blipFill rotWithShape="1">
          <a:blip r:embed="rId8">
            <a:extLst>
              <a:ext uri="{28A0092B-C50C-407E-A947-70E740481C1C}">
                <a14:useLocalDpi xmlns:a14="http://schemas.microsoft.com/office/drawing/2010/main" val="0"/>
              </a:ext>
            </a:extLst>
          </a:blip>
          <a:srcRect l="6121" t="7633" r="4631" b="7300"/>
          <a:stretch/>
        </p:blipFill>
        <p:spPr>
          <a:xfrm>
            <a:off x="7311085" y="2915954"/>
            <a:ext cx="2534793" cy="1812049"/>
          </a:xfrm>
          <a:prstGeom prst="rect">
            <a:avLst/>
          </a:prstGeom>
        </p:spPr>
      </p:pic>
    </p:spTree>
    <p:extLst>
      <p:ext uri="{BB962C8B-B14F-4D97-AF65-F5344CB8AC3E}">
        <p14:creationId xmlns:p14="http://schemas.microsoft.com/office/powerpoint/2010/main" val="309757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Project Attributes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r>
              <a:rPr lang="en-US" dirty="0"/>
              <a:t>A project has a </a:t>
            </a:r>
            <a:r>
              <a:rPr lang="en-US" b="1" dirty="0">
                <a:solidFill>
                  <a:schemeClr val="tx2"/>
                </a:solidFill>
              </a:rPr>
              <a:t>unique purpose</a:t>
            </a:r>
            <a:r>
              <a:rPr lang="en-US" dirty="0"/>
              <a:t>. </a:t>
            </a:r>
          </a:p>
          <a:p>
            <a:pPr lvl="1"/>
            <a:r>
              <a:rPr lang="en-US" dirty="0"/>
              <a:t>Every project should have a well-defined objective.</a:t>
            </a:r>
          </a:p>
          <a:p>
            <a:r>
              <a:rPr lang="en-US" dirty="0"/>
              <a:t>A project is </a:t>
            </a:r>
            <a:r>
              <a:rPr lang="en-US" b="1" dirty="0">
                <a:solidFill>
                  <a:schemeClr val="tx2"/>
                </a:solidFill>
              </a:rPr>
              <a:t>temporary</a:t>
            </a:r>
            <a:r>
              <a:rPr lang="en-US" dirty="0"/>
              <a:t>. </a:t>
            </a:r>
          </a:p>
          <a:p>
            <a:pPr lvl="1"/>
            <a:r>
              <a:rPr lang="en-US" dirty="0"/>
              <a:t>A project has a definite beginning and end.</a:t>
            </a:r>
          </a:p>
          <a:p>
            <a:r>
              <a:rPr lang="en-US" dirty="0"/>
              <a:t>A project is developed using </a:t>
            </a:r>
            <a:r>
              <a:rPr lang="en-US" b="1" dirty="0">
                <a:solidFill>
                  <a:schemeClr val="tx2"/>
                </a:solidFill>
              </a:rPr>
              <a:t>progressive elaboration</a:t>
            </a:r>
            <a:r>
              <a:rPr lang="en-US" dirty="0"/>
              <a:t>. </a:t>
            </a:r>
          </a:p>
          <a:p>
            <a:pPr lvl="1"/>
            <a:r>
              <a:rPr lang="en-US" dirty="0"/>
              <a:t>Projects are often defined broadly when they begin, and as time passes, the specific details of the project become clearer.</a:t>
            </a:r>
          </a:p>
          <a:p>
            <a:r>
              <a:rPr lang="en-US" dirty="0"/>
              <a:t>A project requires </a:t>
            </a:r>
            <a:r>
              <a:rPr lang="en-US" b="1" dirty="0">
                <a:solidFill>
                  <a:schemeClr val="tx2"/>
                </a:solidFill>
              </a:rPr>
              <a:t>resources</a:t>
            </a:r>
            <a:r>
              <a:rPr lang="en-US" dirty="0"/>
              <a:t>, often from various areas. </a:t>
            </a:r>
          </a:p>
          <a:p>
            <a:pPr lvl="1"/>
            <a:r>
              <a:rPr lang="en-US" dirty="0"/>
              <a:t>Resources include people, hardware, software, and other assets. Many projects cross departmental or other boundaries to achieve their unique purposes. For the IT collaboration project, people from IT, marketing, sales, distribution, and other areas of the company would need to work together to develop ideas. The company might also hire outside consultants to provide input.</a:t>
            </a:r>
          </a:p>
        </p:txBody>
      </p:sp>
    </p:spTree>
    <p:extLst>
      <p:ext uri="{BB962C8B-B14F-4D97-AF65-F5344CB8AC3E}">
        <p14:creationId xmlns:p14="http://schemas.microsoft.com/office/powerpoint/2010/main" val="426193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Project Attributes (contd.)</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r>
              <a:rPr lang="en-US" dirty="0"/>
              <a:t>A project should have a </a:t>
            </a:r>
            <a:r>
              <a:rPr lang="en-US" b="1" dirty="0">
                <a:solidFill>
                  <a:schemeClr val="tx2"/>
                </a:solidFill>
              </a:rPr>
              <a:t>primary customer</a:t>
            </a:r>
            <a:r>
              <a:rPr lang="en-US" dirty="0"/>
              <a:t> or </a:t>
            </a:r>
            <a:r>
              <a:rPr lang="en-US" b="1" dirty="0">
                <a:solidFill>
                  <a:schemeClr val="tx2"/>
                </a:solidFill>
              </a:rPr>
              <a:t>sponsor</a:t>
            </a:r>
            <a:r>
              <a:rPr lang="en-US" dirty="0"/>
              <a:t>. </a:t>
            </a:r>
          </a:p>
          <a:p>
            <a:pPr lvl="1"/>
            <a:r>
              <a:rPr lang="en-US" dirty="0"/>
              <a:t>Most projects have many interested parties or stakeholders, but for a project to succeed someone must take the primary role of sponsorship. The project sponsor usually provides the direction and funding for the project.</a:t>
            </a:r>
          </a:p>
          <a:p>
            <a:r>
              <a:rPr lang="en-US" dirty="0"/>
              <a:t>A project involves </a:t>
            </a:r>
            <a:r>
              <a:rPr lang="en-US" b="1" dirty="0">
                <a:solidFill>
                  <a:schemeClr val="tx2"/>
                </a:solidFill>
              </a:rPr>
              <a:t>uncertainty</a:t>
            </a:r>
            <a:r>
              <a:rPr lang="en-US" dirty="0"/>
              <a:t>. </a:t>
            </a:r>
          </a:p>
          <a:p>
            <a:pPr lvl="1"/>
            <a:r>
              <a:rPr lang="en-US" dirty="0"/>
              <a:t>Every project is unique, it is sometimes difficult to define its objectives clearly, estimate how long it will take to complete, or determine how much it will cost. External factors also cause uncertainty, such as a supplier going out of business or a project team member needing unplanned time off.</a:t>
            </a:r>
          </a:p>
        </p:txBody>
      </p:sp>
    </p:spTree>
    <p:extLst>
      <p:ext uri="{BB962C8B-B14F-4D97-AF65-F5344CB8AC3E}">
        <p14:creationId xmlns:p14="http://schemas.microsoft.com/office/powerpoint/2010/main" val="43112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4790</TotalTime>
  <Words>5432</Words>
  <Application>Microsoft Office PowerPoint</Application>
  <PresentationFormat>Widescreen</PresentationFormat>
  <Paragraphs>760</Paragraphs>
  <Slides>68</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Arial</vt:lpstr>
      <vt:lpstr>Wingdings 3</vt:lpstr>
      <vt:lpstr>Roboto Condensed Bold</vt:lpstr>
      <vt:lpstr>Wingdings 2</vt:lpstr>
      <vt:lpstr>Roboto Condensed Light</vt:lpstr>
      <vt:lpstr>Montserrat Black</vt:lpstr>
      <vt:lpstr>Segoe UI Black</vt:lpstr>
      <vt:lpstr>Calibri</vt:lpstr>
      <vt:lpstr>Wingdings</vt:lpstr>
      <vt:lpstr>Roboto Condensed</vt:lpstr>
      <vt:lpstr>Office Theme</vt:lpstr>
      <vt:lpstr>Unit-1  Introduction to IT Software Project Management</vt:lpstr>
      <vt:lpstr>PowerPoint Presentation</vt:lpstr>
      <vt:lpstr>Quick Facts</vt:lpstr>
      <vt:lpstr>Key Terms</vt:lpstr>
      <vt:lpstr>Key Terms (contd.)</vt:lpstr>
      <vt:lpstr>Project and Project Management</vt:lpstr>
      <vt:lpstr>Definition of Project</vt:lpstr>
      <vt:lpstr>Project Attributes</vt:lpstr>
      <vt:lpstr>Project Attributes (contd.)</vt:lpstr>
      <vt:lpstr>Project Constraints</vt:lpstr>
      <vt:lpstr>Project Constraints</vt:lpstr>
      <vt:lpstr>Project Management</vt:lpstr>
      <vt:lpstr>PowerPoint Presentation</vt:lpstr>
      <vt:lpstr>Project Stakeholders</vt:lpstr>
      <vt:lpstr>Project Management Knowledge Areas</vt:lpstr>
      <vt:lpstr>Project Management Knowledge Areas</vt:lpstr>
      <vt:lpstr>Project Management Knowledge Areas</vt:lpstr>
      <vt:lpstr>Project Management Knowledge Areas</vt:lpstr>
      <vt:lpstr>Project Management Knowledge Areas</vt:lpstr>
      <vt:lpstr>Project Management Knowledge Areas</vt:lpstr>
      <vt:lpstr>Project Management Knowledge Areas</vt:lpstr>
      <vt:lpstr>Project Management Knowledge Areas</vt:lpstr>
      <vt:lpstr>Project Management Knowledge Areas</vt:lpstr>
      <vt:lpstr>Project Management Knowledge Areas</vt:lpstr>
      <vt:lpstr>Project Management Knowledge Areas</vt:lpstr>
      <vt:lpstr>Project Management Tools and Techniques</vt:lpstr>
      <vt:lpstr>Project Management Tools and Techniques</vt:lpstr>
      <vt:lpstr>Project Management Tools and Techniques</vt:lpstr>
      <vt:lpstr>Criteria to Measure a Project Success</vt:lpstr>
      <vt:lpstr>Best Practices to excel in Project Delivery</vt:lpstr>
      <vt:lpstr>PowerPoint Presentation</vt:lpstr>
      <vt:lpstr>The Role of the Project Manager</vt:lpstr>
      <vt:lpstr>The Role of the Project Manager</vt:lpstr>
      <vt:lpstr>PowerPoint Presentation</vt:lpstr>
      <vt:lpstr>System View of Project Management</vt:lpstr>
      <vt:lpstr>A System View of Project Management</vt:lpstr>
      <vt:lpstr>A System View of Project Management (contd.)</vt:lpstr>
      <vt:lpstr>The Three-Sphere Model for Systems Management</vt:lpstr>
      <vt:lpstr>Stakeholders</vt:lpstr>
      <vt:lpstr>Focusing on Stakeholder Needs</vt:lpstr>
      <vt:lpstr>The Importance of Top Management Commitment</vt:lpstr>
      <vt:lpstr>Project Phase &amp; Life Cycle</vt:lpstr>
      <vt:lpstr>Project Phases and the Project Life Cycle</vt:lpstr>
      <vt:lpstr>Project Phases and the Project Life Cycle (contd.)</vt:lpstr>
      <vt:lpstr>Project Phases and the Project Life Cycle (contd.)</vt:lpstr>
      <vt:lpstr>Phases of the Project Life Cycle</vt:lpstr>
      <vt:lpstr>Phases of the Project Life Cycle (contd.)</vt:lpstr>
      <vt:lpstr>Phases of the Project Life Cycle (contd.)</vt:lpstr>
      <vt:lpstr>Phases of the Project Life Cycle (contd.)</vt:lpstr>
      <vt:lpstr>Product Life Cycles</vt:lpstr>
      <vt:lpstr>Waterfall Model</vt:lpstr>
      <vt:lpstr>Spiral Model</vt:lpstr>
      <vt:lpstr>Incremental Model</vt:lpstr>
      <vt:lpstr>Prototyping Model &amp; RAD Model</vt:lpstr>
      <vt:lpstr>Project Management Process Groups</vt:lpstr>
      <vt:lpstr>Project Management Process Groups</vt:lpstr>
      <vt:lpstr>Project Management Process Groups</vt:lpstr>
      <vt:lpstr>Mapping The Process Groups To The Knowledge Area</vt:lpstr>
      <vt:lpstr>Mapping The Process Groups To The Knowledge Area</vt:lpstr>
      <vt:lpstr>Mapping The Process Groups To The Knowledge Area</vt:lpstr>
      <vt:lpstr>Mapping The Process Groups To The Knowledge Area</vt:lpstr>
      <vt:lpstr>Sample Quiz Questions</vt:lpstr>
      <vt:lpstr>Quiz</vt:lpstr>
      <vt:lpstr>Quiz (contd.)</vt:lpstr>
      <vt:lpstr>Quiz (contd.)</vt:lpstr>
      <vt:lpstr>Quiz (contd.)</vt:lpstr>
      <vt:lpstr>Quiz (contd.)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302</cp:revision>
  <dcterms:created xsi:type="dcterms:W3CDTF">2020-05-01T05:09:15Z</dcterms:created>
  <dcterms:modified xsi:type="dcterms:W3CDTF">2025-06-08T15:24:40Z</dcterms:modified>
</cp:coreProperties>
</file>